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30" r:id="rId3"/>
    <p:sldId id="320" r:id="rId4"/>
    <p:sldId id="333" r:id="rId5"/>
    <p:sldId id="328" r:id="rId6"/>
    <p:sldId id="329" r:id="rId7"/>
    <p:sldId id="332" r:id="rId8"/>
    <p:sldId id="331" r:id="rId9"/>
    <p:sldId id="327" r:id="rId10"/>
    <p:sldId id="286" r:id="rId11"/>
    <p:sldId id="322" r:id="rId12"/>
    <p:sldId id="321" r:id="rId13"/>
    <p:sldId id="325" r:id="rId14"/>
    <p:sldId id="323" r:id="rId15"/>
    <p:sldId id="287" r:id="rId16"/>
    <p:sldId id="318" r:id="rId17"/>
    <p:sldId id="319" r:id="rId18"/>
    <p:sldId id="324" r:id="rId19"/>
    <p:sldId id="326" r:id="rId20"/>
    <p:sldId id="284" r:id="rId21"/>
  </p:sldIdLst>
  <p:sldSz cx="9144000" cy="6858000" type="screen4x3"/>
  <p:notesSz cx="6797675"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C4C4"/>
    <a:srgbClr val="426FB4"/>
    <a:srgbClr val="2F02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1" autoAdjust="0"/>
    <p:restoredTop sz="94581" autoAdjust="0"/>
  </p:normalViewPr>
  <p:slideViewPr>
    <p:cSldViewPr>
      <p:cViewPr varScale="1">
        <p:scale>
          <a:sx n="79" d="100"/>
          <a:sy n="79" d="100"/>
        </p:scale>
        <p:origin x="1598"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F359A516-040A-4DAD-B856-9EACADD27EA3}" type="datetimeFigureOut">
              <a:rPr lang="cs-CZ" smtClean="0"/>
              <a:t>25.09.2026</a:t>
            </a:fld>
            <a:endParaRPr lang="cs-CZ"/>
          </a:p>
        </p:txBody>
      </p:sp>
      <p:sp>
        <p:nvSpPr>
          <p:cNvPr id="4" name="Zástupný symbol pro obrázek snímk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C6B815D-F28D-4E1E-A87E-B2587C460F45}" type="slidenum">
              <a:rPr lang="cs-CZ" smtClean="0"/>
              <a:t>‹#›</a:t>
            </a:fld>
            <a:endParaRPr lang="cs-CZ"/>
          </a:p>
        </p:txBody>
      </p:sp>
    </p:spTree>
    <p:extLst>
      <p:ext uri="{BB962C8B-B14F-4D97-AF65-F5344CB8AC3E}">
        <p14:creationId xmlns:p14="http://schemas.microsoft.com/office/powerpoint/2010/main" val="405982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í snímek">
    <p:bg>
      <p:bgPr>
        <a:blipFill dpi="0" rotWithShape="1">
          <a:blip r:embed="rId2" cstate="print">
            <a:alphaModFix amt="17000"/>
            <a:lum/>
            <a:extLst>
              <a:ext uri="{28A0092B-C50C-407E-A947-70E740481C1C}">
                <a14:useLocalDpi xmlns:a14="http://schemas.microsoft.com/office/drawing/2010/main"/>
              </a:ext>
            </a:extLst>
          </a:blip>
          <a:srcRect/>
          <a:stretch>
            <a:fillRect t="6000" r="42000" b="2000"/>
          </a:stretch>
        </a:blipFill>
        <a:effectLst/>
      </p:bgPr>
    </p:bg>
    <p:spTree>
      <p:nvGrpSpPr>
        <p:cNvPr id="1" name=""/>
        <p:cNvGrpSpPr/>
        <p:nvPr/>
      </p:nvGrpSpPr>
      <p:grpSpPr>
        <a:xfrm>
          <a:off x="0" y="0"/>
          <a:ext cx="0" cy="0"/>
          <a:chOff x="0" y="0"/>
          <a:chExt cx="0" cy="0"/>
        </a:xfrm>
      </p:grpSpPr>
      <p:sp>
        <p:nvSpPr>
          <p:cNvPr id="2" name="Nadpis 1"/>
          <p:cNvSpPr>
            <a:spLocks noGrp="1"/>
          </p:cNvSpPr>
          <p:nvPr>
            <p:ph type="ctrTitle" hasCustomPrompt="1"/>
          </p:nvPr>
        </p:nvSpPr>
        <p:spPr>
          <a:xfrm>
            <a:off x="685800" y="2130425"/>
            <a:ext cx="7772400" cy="1470025"/>
          </a:xfrm>
        </p:spPr>
        <p:txBody>
          <a:bodyPr/>
          <a:lstStyle>
            <a:lvl1pPr algn="ctr">
              <a:defRPr sz="4400">
                <a:latin typeface="Arial" panose="020B0604020202020204" pitchFamily="34" charset="0"/>
                <a:cs typeface="Arial" panose="020B0604020202020204" pitchFamily="34" charset="0"/>
              </a:defRPr>
            </a:lvl1pPr>
          </a:lstStyle>
          <a:p>
            <a:r>
              <a:rPr lang="cs-CZ" dirty="0"/>
              <a:t>PREZENTACE</a:t>
            </a:r>
            <a:br>
              <a:rPr lang="cs-CZ" dirty="0"/>
            </a:br>
            <a:r>
              <a:rPr lang="cs-CZ" dirty="0"/>
              <a:t>Autor</a:t>
            </a:r>
          </a:p>
        </p:txBody>
      </p:sp>
      <p:sp>
        <p:nvSpPr>
          <p:cNvPr id="4" name="Zástupný symbol pro datum 3"/>
          <p:cNvSpPr>
            <a:spLocks noGrp="1"/>
          </p:cNvSpPr>
          <p:nvPr>
            <p:ph type="dt" sz="half" idx="10"/>
          </p:nvPr>
        </p:nvSpPr>
        <p:spPr>
          <a:xfrm>
            <a:off x="467544" y="5970034"/>
            <a:ext cx="2133600" cy="628179"/>
          </a:xfrm>
        </p:spPr>
        <p:txBody>
          <a:bodyPr/>
          <a:lstStyle>
            <a:lvl1pPr>
              <a:defRPr>
                <a:solidFill>
                  <a:schemeClr val="tx1"/>
                </a:solidFill>
                <a:latin typeface="Arial" panose="020B0604020202020204" pitchFamily="34" charset="0"/>
                <a:cs typeface="Arial" panose="020B0604020202020204" pitchFamily="34" charset="0"/>
              </a:defRPr>
            </a:lvl1pPr>
          </a:lstStyle>
          <a:p>
            <a:r>
              <a:rPr lang="cs-CZ" b="1" dirty="0"/>
              <a:t>Místo</a:t>
            </a:r>
            <a:r>
              <a:rPr lang="cs-CZ" dirty="0"/>
              <a:t>, </a:t>
            </a:r>
            <a:fld id="{91D27629-3658-4D66-AFB4-8D824E38CA09}" type="datetimeFigureOut">
              <a:rPr lang="cs-CZ" b="1" smtClean="0"/>
              <a:pPr/>
              <a:t>25.09.2026</a:t>
            </a:fld>
            <a:endParaRPr lang="cs-CZ" b="1" dirty="0"/>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C64CEF-80AA-4783-A6F4-31067969D7B9}" type="slidenum">
              <a:rPr lang="cs-CZ" smtClean="0"/>
              <a:pPr/>
              <a:t>‹#›</a:t>
            </a:fld>
            <a:endParaRPr lang="cs-CZ" dirty="0"/>
          </a:p>
        </p:txBody>
      </p:sp>
      <p:pic>
        <p:nvPicPr>
          <p:cNvPr id="1026" name="Picture 2" descr="C:\Users\PSO\Documents\Sachovy svaz_logo_sirka.jpg"/>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164041" y="5157192"/>
            <a:ext cx="2600127" cy="1297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725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Šachový svaz">
    <p:spTree>
      <p:nvGrpSpPr>
        <p:cNvPr id="1" name=""/>
        <p:cNvGrpSpPr/>
        <p:nvPr/>
      </p:nvGrpSpPr>
      <p:grpSpPr>
        <a:xfrm>
          <a:off x="0" y="0"/>
          <a:ext cx="0" cy="0"/>
          <a:chOff x="0" y="0"/>
          <a:chExt cx="0" cy="0"/>
        </a:xfrm>
      </p:grpSpPr>
      <p:sp>
        <p:nvSpPr>
          <p:cNvPr id="2" name="Nadpis 1"/>
          <p:cNvSpPr>
            <a:spLocks noGrp="1"/>
          </p:cNvSpPr>
          <p:nvPr>
            <p:ph type="title" hasCustomPrompt="1"/>
          </p:nvPr>
        </p:nvSpPr>
        <p:spPr>
          <a:xfrm>
            <a:off x="0" y="0"/>
            <a:ext cx="9144000" cy="764704"/>
          </a:xfrm>
          <a:solidFill>
            <a:schemeClr val="accent1"/>
          </a:solidFill>
          <a:ln>
            <a:solidFill>
              <a:schemeClr val="accent1"/>
            </a:solidFill>
          </a:ln>
        </p:spPr>
        <p:txBody>
          <a:bodyPr>
            <a:normAutofit/>
          </a:bodyPr>
          <a:lstStyle>
            <a:lvl1pPr marL="360000" algn="l">
              <a:defRPr sz="4000" b="0"/>
            </a:lvl1pPr>
          </a:lstStyle>
          <a:p>
            <a:r>
              <a:rPr lang="cs-CZ" dirty="0"/>
              <a:t>NADPIS</a:t>
            </a:r>
          </a:p>
        </p:txBody>
      </p:sp>
      <p:sp>
        <p:nvSpPr>
          <p:cNvPr id="3" name="Zástupný symbol pro obsah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datum 3"/>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DC64CEF-80AA-4783-A6F4-31067969D7B9}" type="slidenum">
              <a:rPr lang="cs-CZ" smtClean="0"/>
              <a:pPr/>
              <a:t>‹#›</a:t>
            </a:fld>
            <a:endParaRPr lang="cs-CZ" dirty="0"/>
          </a:p>
        </p:txBody>
      </p:sp>
      <p:sp>
        <p:nvSpPr>
          <p:cNvPr id="7"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a:t>Kliknutím lze upravit styl předlohy.</a:t>
            </a:r>
          </a:p>
        </p:txBody>
      </p:sp>
      <p:pic>
        <p:nvPicPr>
          <p:cNvPr id="1026"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0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dirty="0"/>
              <a:t>Kliknutím lze upravit styl.</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dirty="0"/>
              <a:t>Kliknutím lze upravit styly předlohy textu.</a:t>
            </a:r>
          </a:p>
        </p:txBody>
      </p:sp>
      <p:sp>
        <p:nvSpPr>
          <p:cNvPr id="4" name="Zástupný symbol pro datum 3"/>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5" name="Zástupný symbol pro zápatí 4"/>
          <p:cNvSpPr>
            <a:spLocks noGrp="1"/>
          </p:cNvSpPr>
          <p:nvPr>
            <p:ph type="ftr" sz="quarter" idx="11"/>
          </p:nvPr>
        </p:nvSpPr>
        <p:spPr/>
        <p:txBody>
          <a:bodyPr/>
          <a:lstStyle/>
          <a:p>
            <a:endParaRPr lang="cs-CZ" dirty="0"/>
          </a:p>
        </p:txBody>
      </p:sp>
      <p:sp>
        <p:nvSpPr>
          <p:cNvPr id="6" name="Zástupný symbol pro číslo snímku 5"/>
          <p:cNvSpPr>
            <a:spLocks noGrp="1"/>
          </p:cNvSpPr>
          <p:nvPr>
            <p:ph type="sldNum" sz="quarter" idx="12"/>
          </p:nvPr>
        </p:nvSpPr>
        <p:spPr/>
        <p:txBody>
          <a:bodyPr/>
          <a:lstStyle/>
          <a:p>
            <a:fld id="{0DC64CEF-80AA-4783-A6F4-31067969D7B9}" type="slidenum">
              <a:rPr lang="cs-CZ" smtClean="0"/>
              <a:pPr/>
              <a:t>‹#›</a:t>
            </a:fld>
            <a:endParaRPr lang="cs-CZ"/>
          </a:p>
        </p:txBody>
      </p:sp>
      <p:pic>
        <p:nvPicPr>
          <p:cNvPr id="8"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9" name="Nadpis 1"/>
          <p:cNvSpPr txBox="1">
            <a:spLocks/>
          </p:cNvSpPr>
          <p:nvPr userDrawn="1"/>
        </p:nvSpPr>
        <p:spPr>
          <a:xfrm>
            <a:off x="0" y="0"/>
            <a:ext cx="9144000" cy="764704"/>
          </a:xfrm>
          <a:prstGeom prst="rect">
            <a:avLst/>
          </a:prstGeom>
          <a:solidFill>
            <a:schemeClr val="accent1"/>
          </a:solidFill>
          <a:ln>
            <a:solidFill>
              <a:schemeClr val="accent1"/>
            </a:solidFill>
          </a:ln>
        </p:spPr>
        <p:txBody>
          <a:bodyPr vert="horz" lIns="91440" tIns="45720" rIns="91440" bIns="45720" rtlCol="0" anchor="ctr">
            <a:normAutofit/>
          </a:bodyPr>
          <a:lstStyle>
            <a:lvl1pPr marL="360000" algn="l" defTabSz="914400" rtl="0" eaLnBrk="1" latinLnBrk="0" hangingPunct="1">
              <a:spcBef>
                <a:spcPct val="0"/>
              </a:spcBef>
              <a:buNone/>
              <a:defRPr sz="4000" b="0" kern="1200">
                <a:solidFill>
                  <a:schemeClr val="tx1"/>
                </a:solidFill>
                <a:latin typeface="+mj-lt"/>
                <a:ea typeface="+mj-ea"/>
                <a:cs typeface="+mj-cs"/>
              </a:defRPr>
            </a:lvl1pPr>
          </a:lstStyle>
          <a:p>
            <a:r>
              <a:rPr lang="cs-CZ"/>
              <a:t>NADPIS</a:t>
            </a:r>
            <a:endParaRPr lang="cs-CZ" dirty="0"/>
          </a:p>
        </p:txBody>
      </p:sp>
    </p:spTree>
    <p:extLst>
      <p:ext uri="{BB962C8B-B14F-4D97-AF65-F5344CB8AC3E}">
        <p14:creationId xmlns:p14="http://schemas.microsoft.com/office/powerpoint/2010/main" val="3776288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3" name="Zástupný symbol pro obsah 2"/>
          <p:cNvSpPr>
            <a:spLocks noGrp="1"/>
          </p:cNvSpPr>
          <p:nvPr>
            <p:ph sz="half" idx="1"/>
          </p:nvPr>
        </p:nvSpPr>
        <p:spPr>
          <a:xfrm>
            <a:off x="457200" y="1600200"/>
            <a:ext cx="4038600" cy="4525963"/>
          </a:xfrm>
        </p:spPr>
        <p:txBody>
          <a:bodyPr/>
          <a:lstStyle>
            <a:lvl1pPr>
              <a:defRPr sz="2800">
                <a:latin typeface="+mj-lt"/>
              </a:defRPr>
            </a:lvl1pPr>
            <a:lvl2pPr>
              <a:defRPr sz="2400">
                <a:latin typeface="+mj-lt"/>
              </a:defRPr>
            </a:lvl2pPr>
            <a:lvl3pPr>
              <a:defRPr sz="2000">
                <a:latin typeface="+mj-lt"/>
              </a:defRPr>
            </a:lvl3pPr>
            <a:lvl4pPr>
              <a:defRPr sz="1800">
                <a:latin typeface="+mj-lt"/>
              </a:defRPr>
            </a:lvl4pPr>
            <a:lvl5pPr>
              <a:defRPr sz="1800">
                <a:latin typeface="+mj-lt"/>
              </a:defRPr>
            </a:lvl5pPr>
            <a:lvl6pPr>
              <a:defRPr sz="1800"/>
            </a:lvl6pPr>
            <a:lvl7pPr>
              <a:defRPr sz="1800"/>
            </a:lvl7pPr>
            <a:lvl8pPr>
              <a:defRPr sz="1800"/>
            </a:lvl8pPr>
            <a:lvl9pPr>
              <a:defRPr sz="1800"/>
            </a:lvl9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atin typeface="+mj-lt"/>
              </a:defRPr>
            </a:lvl1pPr>
            <a:lvl2pPr>
              <a:defRPr sz="2400">
                <a:latin typeface="+mj-lt"/>
              </a:defRPr>
            </a:lvl2pPr>
            <a:lvl3pPr>
              <a:defRPr sz="2000">
                <a:latin typeface="+mj-lt"/>
              </a:defRPr>
            </a:lvl3pPr>
            <a:lvl4pPr>
              <a:defRPr sz="1800">
                <a:latin typeface="+mj-lt"/>
              </a:defRPr>
            </a:lvl4pPr>
            <a:lvl5pPr>
              <a:defRPr sz="1800">
                <a:latin typeface="+mj-lt"/>
              </a:defRPr>
            </a:lvl5pPr>
            <a:lvl6pPr>
              <a:defRPr sz="1800"/>
            </a:lvl6pPr>
            <a:lvl7pPr>
              <a:defRPr sz="1800"/>
            </a:lvl7pPr>
            <a:lvl8pPr>
              <a:defRPr sz="1800"/>
            </a:lvl8pPr>
            <a:lvl9pPr>
              <a:defRPr sz="1800"/>
            </a:lvl9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datum 4"/>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DC64CEF-80AA-4783-A6F4-31067969D7B9}" type="slidenum">
              <a:rPr lang="cs-CZ" smtClean="0"/>
              <a:pPr/>
              <a:t>‹#›</a:t>
            </a:fld>
            <a:endParaRPr lang="cs-CZ"/>
          </a:p>
        </p:txBody>
      </p:sp>
      <p:pic>
        <p:nvPicPr>
          <p:cNvPr id="9"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10" name="Nadpis 1"/>
          <p:cNvSpPr>
            <a:spLocks noGrp="1"/>
          </p:cNvSpPr>
          <p:nvPr>
            <p:ph type="title" hasCustomPrompt="1"/>
          </p:nvPr>
        </p:nvSpPr>
        <p:spPr>
          <a:xfrm>
            <a:off x="0" y="0"/>
            <a:ext cx="9144000" cy="764704"/>
          </a:xfrm>
          <a:solidFill>
            <a:schemeClr val="accent1"/>
          </a:solidFill>
          <a:ln>
            <a:solidFill>
              <a:schemeClr val="accent1"/>
            </a:solidFill>
          </a:ln>
        </p:spPr>
        <p:txBody>
          <a:bodyPr>
            <a:normAutofit/>
          </a:bodyPr>
          <a:lstStyle>
            <a:lvl1pPr marL="360000" algn="l">
              <a:defRPr sz="4000" b="0"/>
            </a:lvl1pPr>
          </a:lstStyle>
          <a:p>
            <a:r>
              <a:rPr lang="cs-CZ" dirty="0"/>
              <a:t>NADPIS</a:t>
            </a:r>
          </a:p>
        </p:txBody>
      </p:sp>
    </p:spTree>
    <p:extLst>
      <p:ext uri="{BB962C8B-B14F-4D97-AF65-F5344CB8AC3E}">
        <p14:creationId xmlns:p14="http://schemas.microsoft.com/office/powerpoint/2010/main" val="2849869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rovnání">
    <p:spTree>
      <p:nvGrpSpPr>
        <p:cNvPr id="1" name=""/>
        <p:cNvGrpSpPr/>
        <p:nvPr/>
      </p:nvGrpSpPr>
      <p:grpSpPr>
        <a:xfrm>
          <a:off x="0" y="0"/>
          <a:ext cx="0" cy="0"/>
          <a:chOff x="0" y="0"/>
          <a:chExt cx="0" cy="0"/>
        </a:xfrm>
      </p:grpSpPr>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1600"/>
            </a:lvl6pPr>
            <a:lvl7pPr>
              <a:defRPr sz="1600"/>
            </a:lvl7pPr>
            <a:lvl8pPr>
              <a:defRPr sz="1600"/>
            </a:lvl8pPr>
            <a:lvl9pPr>
              <a:defRPr sz="1600"/>
            </a:lvl9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datum 6"/>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0DC64CEF-80AA-4783-A6F4-31067969D7B9}" type="slidenum">
              <a:rPr lang="cs-CZ" smtClean="0"/>
              <a:pPr/>
              <a:t>‹#›</a:t>
            </a:fld>
            <a:endParaRPr lang="cs-CZ" dirty="0"/>
          </a:p>
        </p:txBody>
      </p:sp>
      <p:pic>
        <p:nvPicPr>
          <p:cNvPr id="11"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12" name="Nadpis 1"/>
          <p:cNvSpPr>
            <a:spLocks noGrp="1"/>
          </p:cNvSpPr>
          <p:nvPr>
            <p:ph type="title" hasCustomPrompt="1"/>
          </p:nvPr>
        </p:nvSpPr>
        <p:spPr>
          <a:xfrm>
            <a:off x="0" y="0"/>
            <a:ext cx="9144000" cy="764704"/>
          </a:xfrm>
          <a:solidFill>
            <a:schemeClr val="accent1"/>
          </a:solidFill>
          <a:ln>
            <a:solidFill>
              <a:schemeClr val="accent1"/>
            </a:solidFill>
          </a:ln>
        </p:spPr>
        <p:txBody>
          <a:bodyPr>
            <a:normAutofit/>
          </a:bodyPr>
          <a:lstStyle>
            <a:lvl1pPr marL="360000" algn="l">
              <a:defRPr sz="4000" b="0"/>
            </a:lvl1pPr>
          </a:lstStyle>
          <a:p>
            <a:r>
              <a:rPr lang="cs-CZ" dirty="0"/>
              <a:t>NADPIS</a:t>
            </a:r>
          </a:p>
        </p:txBody>
      </p:sp>
    </p:spTree>
    <p:extLst>
      <p:ext uri="{BB962C8B-B14F-4D97-AF65-F5344CB8AC3E}">
        <p14:creationId xmlns:p14="http://schemas.microsoft.com/office/powerpoint/2010/main" val="3365865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uze nadpis">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0DC64CEF-80AA-4783-A6F4-31067969D7B9}" type="slidenum">
              <a:rPr lang="cs-CZ" smtClean="0"/>
              <a:pPr/>
              <a:t>‹#›</a:t>
            </a:fld>
            <a:endParaRPr lang="cs-CZ" dirty="0"/>
          </a:p>
        </p:txBody>
      </p:sp>
      <p:pic>
        <p:nvPicPr>
          <p:cNvPr id="8"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9" name="Nadpis 1"/>
          <p:cNvSpPr>
            <a:spLocks noGrp="1"/>
          </p:cNvSpPr>
          <p:nvPr>
            <p:ph type="title" hasCustomPrompt="1"/>
          </p:nvPr>
        </p:nvSpPr>
        <p:spPr>
          <a:xfrm>
            <a:off x="0" y="0"/>
            <a:ext cx="9144000" cy="764704"/>
          </a:xfrm>
          <a:solidFill>
            <a:schemeClr val="accent1"/>
          </a:solidFill>
          <a:ln>
            <a:solidFill>
              <a:schemeClr val="accent1"/>
            </a:solidFill>
          </a:ln>
        </p:spPr>
        <p:txBody>
          <a:bodyPr>
            <a:normAutofit/>
          </a:bodyPr>
          <a:lstStyle>
            <a:lvl1pPr marL="360000" algn="l">
              <a:defRPr sz="4000" b="0"/>
            </a:lvl1pPr>
          </a:lstStyle>
          <a:p>
            <a:r>
              <a:rPr lang="cs-CZ" dirty="0"/>
              <a:t>NADPIS</a:t>
            </a:r>
          </a:p>
        </p:txBody>
      </p:sp>
    </p:spTree>
    <p:extLst>
      <p:ext uri="{BB962C8B-B14F-4D97-AF65-F5344CB8AC3E}">
        <p14:creationId xmlns:p14="http://schemas.microsoft.com/office/powerpoint/2010/main" val="1604527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0DC64CEF-80AA-4783-A6F4-31067969D7B9}" type="slidenum">
              <a:rPr lang="cs-CZ" smtClean="0"/>
              <a:pPr/>
              <a:t>‹#›</a:t>
            </a:fld>
            <a:endParaRPr lang="cs-CZ" dirty="0"/>
          </a:p>
        </p:txBody>
      </p:sp>
      <p:pic>
        <p:nvPicPr>
          <p:cNvPr id="7"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9" name="Nadpis 1"/>
          <p:cNvSpPr>
            <a:spLocks noGrp="1"/>
          </p:cNvSpPr>
          <p:nvPr>
            <p:ph type="title" hasCustomPrompt="1"/>
          </p:nvPr>
        </p:nvSpPr>
        <p:spPr>
          <a:xfrm>
            <a:off x="0" y="0"/>
            <a:ext cx="9144000" cy="764704"/>
          </a:xfrm>
          <a:solidFill>
            <a:schemeClr val="accent1"/>
          </a:solidFill>
          <a:ln>
            <a:solidFill>
              <a:schemeClr val="accent1"/>
            </a:solidFill>
          </a:ln>
        </p:spPr>
        <p:txBody>
          <a:bodyPr>
            <a:normAutofit/>
          </a:bodyPr>
          <a:lstStyle>
            <a:lvl1pPr marL="360000" algn="l">
              <a:defRPr sz="4000" b="0"/>
            </a:lvl1pPr>
          </a:lstStyle>
          <a:p>
            <a:r>
              <a:rPr lang="cs-CZ" dirty="0"/>
              <a:t>NADPIS</a:t>
            </a:r>
          </a:p>
        </p:txBody>
      </p:sp>
    </p:spTree>
    <p:extLst>
      <p:ext uri="{BB962C8B-B14F-4D97-AF65-F5344CB8AC3E}">
        <p14:creationId xmlns:p14="http://schemas.microsoft.com/office/powerpoint/2010/main" val="59053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764704"/>
            <a:ext cx="3008313" cy="670396"/>
          </a:xfrm>
        </p:spPr>
        <p:txBody>
          <a:bodyPr anchor="b"/>
          <a:lstStyle>
            <a:lvl1pPr algn="l">
              <a:defRPr sz="2000" b="1"/>
            </a:lvl1pPr>
          </a:lstStyle>
          <a:p>
            <a:r>
              <a:rPr lang="cs-CZ" dirty="0"/>
              <a:t>Kliknutím lze upravit styl.</a:t>
            </a:r>
          </a:p>
        </p:txBody>
      </p:sp>
      <p:sp>
        <p:nvSpPr>
          <p:cNvPr id="3" name="Zástupný symbol pro obsah 2"/>
          <p:cNvSpPr>
            <a:spLocks noGrp="1"/>
          </p:cNvSpPr>
          <p:nvPr>
            <p:ph idx="1"/>
          </p:nvPr>
        </p:nvSpPr>
        <p:spPr>
          <a:xfrm>
            <a:off x="3575050" y="764704"/>
            <a:ext cx="5111750" cy="5361459"/>
          </a:xfr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dirty="0"/>
              <a:t>Kliknutím lze upravit styly předlohy textu.</a:t>
            </a:r>
          </a:p>
        </p:txBody>
      </p:sp>
      <p:sp>
        <p:nvSpPr>
          <p:cNvPr id="5" name="Zástupný symbol pro datum 4"/>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DC64CEF-80AA-4783-A6F4-31067969D7B9}" type="slidenum">
              <a:rPr lang="cs-CZ" smtClean="0"/>
              <a:pPr/>
              <a:t>‹#›</a:t>
            </a:fld>
            <a:endParaRPr lang="cs-CZ"/>
          </a:p>
        </p:txBody>
      </p:sp>
      <p:pic>
        <p:nvPicPr>
          <p:cNvPr id="9"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10" name="Nadpis 1"/>
          <p:cNvSpPr txBox="1">
            <a:spLocks/>
          </p:cNvSpPr>
          <p:nvPr userDrawn="1"/>
        </p:nvSpPr>
        <p:spPr>
          <a:xfrm>
            <a:off x="0" y="0"/>
            <a:ext cx="9144000" cy="764704"/>
          </a:xfrm>
          <a:prstGeom prst="rect">
            <a:avLst/>
          </a:prstGeom>
          <a:solidFill>
            <a:schemeClr val="accent1"/>
          </a:solidFill>
          <a:ln>
            <a:solidFill>
              <a:schemeClr val="accent1"/>
            </a:solidFill>
          </a:ln>
        </p:spPr>
        <p:txBody>
          <a:bodyPr vert="horz" lIns="91440" tIns="45720" rIns="91440" bIns="45720" rtlCol="0" anchor="ctr">
            <a:normAutofit/>
          </a:bodyPr>
          <a:lstStyle>
            <a:lvl1pPr marL="360000" algn="l" defTabSz="914400" rtl="0" eaLnBrk="1" latinLnBrk="0" hangingPunct="1">
              <a:spcBef>
                <a:spcPct val="0"/>
              </a:spcBef>
              <a:buNone/>
              <a:defRPr sz="4000" b="0" kern="1200">
                <a:solidFill>
                  <a:schemeClr val="tx1"/>
                </a:solidFill>
                <a:latin typeface="+mj-lt"/>
                <a:ea typeface="+mj-ea"/>
                <a:cs typeface="+mj-cs"/>
              </a:defRPr>
            </a:lvl1pPr>
          </a:lstStyle>
          <a:p>
            <a:r>
              <a:rPr lang="cs-CZ"/>
              <a:t>NADPIS</a:t>
            </a:r>
            <a:endParaRPr lang="cs-CZ" dirty="0"/>
          </a:p>
        </p:txBody>
      </p:sp>
    </p:spTree>
    <p:extLst>
      <p:ext uri="{BB962C8B-B14F-4D97-AF65-F5344CB8AC3E}">
        <p14:creationId xmlns:p14="http://schemas.microsoft.com/office/powerpoint/2010/main" val="367242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dirty="0"/>
              <a:t>Kliknutím lze upravit styl.</a:t>
            </a:r>
          </a:p>
        </p:txBody>
      </p:sp>
      <p:sp>
        <p:nvSpPr>
          <p:cNvPr id="3" name="Zástupný symbol pro obrázek 2"/>
          <p:cNvSpPr>
            <a:spLocks noGrp="1"/>
          </p:cNvSpPr>
          <p:nvPr>
            <p:ph type="pic" idx="1"/>
          </p:nvPr>
        </p:nvSpPr>
        <p:spPr>
          <a:xfrm>
            <a:off x="1792288" y="764703"/>
            <a:ext cx="5486400" cy="396287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dirty="0"/>
              <a:t>Kliknutím lze upravit styly předlohy textu.</a:t>
            </a:r>
          </a:p>
        </p:txBody>
      </p:sp>
      <p:sp>
        <p:nvSpPr>
          <p:cNvPr id="5" name="Zástupný symbol pro datum 4"/>
          <p:cNvSpPr>
            <a:spLocks noGrp="1"/>
          </p:cNvSpPr>
          <p:nvPr>
            <p:ph type="dt" sz="half" idx="10"/>
          </p:nvPr>
        </p:nvSpPr>
        <p:spPr/>
        <p:txBody>
          <a:bodyPr/>
          <a:lstStyle/>
          <a:p>
            <a:fld id="{91D27629-3658-4D66-AFB4-8D824E38CA09}" type="datetimeFigureOut">
              <a:rPr lang="cs-CZ" smtClean="0"/>
              <a:pPr/>
              <a:t>25.09.2026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DC64CEF-80AA-4783-A6F4-31067969D7B9}" type="slidenum">
              <a:rPr lang="cs-CZ" smtClean="0"/>
              <a:pPr/>
              <a:t>‹#›</a:t>
            </a:fld>
            <a:endParaRPr lang="cs-CZ"/>
          </a:p>
        </p:txBody>
      </p:sp>
      <p:pic>
        <p:nvPicPr>
          <p:cNvPr id="9" name="Picture 2" descr="C:\Users\PSO\Documents\Logo šach FB.png"/>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6948264" y="4731552"/>
            <a:ext cx="1714500" cy="1962150"/>
          </a:xfrm>
          <a:prstGeom prst="rect">
            <a:avLst/>
          </a:prstGeom>
          <a:noFill/>
          <a:extLst>
            <a:ext uri="{909E8E84-426E-40DD-AFC4-6F175D3DCCD1}">
              <a14:hiddenFill xmlns:a14="http://schemas.microsoft.com/office/drawing/2010/main">
                <a:solidFill>
                  <a:srgbClr val="FFFFFF"/>
                </a:solidFill>
              </a14:hiddenFill>
            </a:ext>
          </a:extLst>
        </p:spPr>
      </p:pic>
      <p:sp>
        <p:nvSpPr>
          <p:cNvPr id="10" name="Nadpis 1"/>
          <p:cNvSpPr txBox="1">
            <a:spLocks/>
          </p:cNvSpPr>
          <p:nvPr userDrawn="1"/>
        </p:nvSpPr>
        <p:spPr>
          <a:xfrm>
            <a:off x="0" y="0"/>
            <a:ext cx="9144000" cy="764704"/>
          </a:xfrm>
          <a:prstGeom prst="rect">
            <a:avLst/>
          </a:prstGeom>
          <a:solidFill>
            <a:schemeClr val="accent1"/>
          </a:solidFill>
          <a:ln>
            <a:solidFill>
              <a:schemeClr val="accent1"/>
            </a:solidFill>
          </a:ln>
        </p:spPr>
        <p:txBody>
          <a:bodyPr vert="horz" lIns="91440" tIns="45720" rIns="91440" bIns="45720" rtlCol="0" anchor="ctr">
            <a:normAutofit/>
          </a:bodyPr>
          <a:lstStyle>
            <a:lvl1pPr marL="360000" algn="l" defTabSz="914400" rtl="0" eaLnBrk="1" latinLnBrk="0" hangingPunct="1">
              <a:spcBef>
                <a:spcPct val="0"/>
              </a:spcBef>
              <a:buNone/>
              <a:defRPr sz="4000" b="0" kern="1200">
                <a:solidFill>
                  <a:schemeClr val="tx1"/>
                </a:solidFill>
                <a:latin typeface="+mj-lt"/>
                <a:ea typeface="+mj-ea"/>
                <a:cs typeface="+mj-cs"/>
              </a:defRPr>
            </a:lvl1pPr>
          </a:lstStyle>
          <a:p>
            <a:r>
              <a:rPr lang="cs-CZ"/>
              <a:t>NADPIS</a:t>
            </a:r>
            <a:endParaRPr lang="cs-CZ" dirty="0"/>
          </a:p>
        </p:txBody>
      </p:sp>
    </p:spTree>
    <p:extLst>
      <p:ext uri="{BB962C8B-B14F-4D97-AF65-F5344CB8AC3E}">
        <p14:creationId xmlns:p14="http://schemas.microsoft.com/office/powerpoint/2010/main" val="534257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dirty="0"/>
              <a:t>Kliknutím lze upravit styl.</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27629-3658-4D66-AFB4-8D824E38CA09}" type="datetimeFigureOut">
              <a:rPr lang="cs-CZ" smtClean="0"/>
              <a:pPr/>
              <a:t>25.09.2026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64CEF-80AA-4783-A6F4-31067969D7B9}" type="slidenum">
              <a:rPr lang="cs-CZ" smtClean="0"/>
              <a:pPr/>
              <a:t>‹#›</a:t>
            </a:fld>
            <a:endParaRPr lang="cs-CZ"/>
          </a:p>
        </p:txBody>
      </p:sp>
    </p:spTree>
    <p:extLst>
      <p:ext uri="{BB962C8B-B14F-4D97-AF65-F5344CB8AC3E}">
        <p14:creationId xmlns:p14="http://schemas.microsoft.com/office/powerpoint/2010/main" val="1823953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j-lt"/>
          <a:ea typeface="+mn-ea"/>
          <a:cs typeface="+mn-cs"/>
        </a:defRPr>
      </a:lvl1pPr>
      <a:lvl2pPr marL="742950" indent="-285750" algn="l" defTabSz="914400" rtl="0" eaLnBrk="1" latinLnBrk="0" hangingPunct="1">
        <a:spcBef>
          <a:spcPct val="20000"/>
        </a:spcBef>
        <a:buClr>
          <a:srgbClr val="A21824"/>
        </a:buClr>
        <a:buFont typeface="Wingdings" panose="05000000000000000000" pitchFamily="2" charset="2"/>
        <a:buChar char="§"/>
        <a:defRPr sz="2800" kern="1200">
          <a:solidFill>
            <a:schemeClr val="tx1"/>
          </a:solidFill>
          <a:latin typeface="+mj-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chess.cz/wp-content/uploads/2026/02/Rozvoj_SSCR_v_obdobi_2026_az_2030.pdf"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0000"/>
            <a:lum/>
            <a:extLst>
              <a:ext uri="{28A0092B-C50C-407E-A947-70E740481C1C}">
                <a14:useLocalDpi xmlns:a14="http://schemas.microsoft.com/office/drawing/2010/main"/>
              </a:ext>
            </a:extLst>
          </a:blip>
          <a:srcRect/>
          <a:stretch>
            <a:fillRect t="8000" r="42000"/>
          </a:stretch>
        </a:blip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1958975"/>
            <a:ext cx="7772400" cy="1470025"/>
          </a:xfrm>
        </p:spPr>
        <p:txBody>
          <a:bodyPr>
            <a:normAutofit fontScale="90000"/>
          </a:bodyPr>
          <a:lstStyle/>
          <a:p>
            <a:r>
              <a:rPr lang="cs-CZ" sz="4000" b="1" dirty="0"/>
              <a:t>Setkání s kraji 2026</a:t>
            </a:r>
            <a:br>
              <a:rPr lang="cs-CZ" sz="4000" b="1" dirty="0"/>
            </a:br>
            <a:br>
              <a:rPr lang="cs-CZ" sz="4000" b="1" dirty="0"/>
            </a:br>
            <a:r>
              <a:rPr lang="cs-CZ" sz="2000" b="1" dirty="0"/>
              <a:t>Bowling Brno, 25. – 26. září</a:t>
            </a:r>
            <a:br>
              <a:rPr lang="cs-CZ" sz="2000" b="1" dirty="0"/>
            </a:br>
            <a:br>
              <a:rPr lang="cs-CZ" sz="2000" b="1" dirty="0"/>
            </a:br>
            <a:r>
              <a:rPr lang="cs-CZ" sz="2000" b="1" dirty="0"/>
              <a:t>wifi:  </a:t>
            </a:r>
            <a:endParaRPr lang="cs-CZ" sz="4000" b="1" dirty="0"/>
          </a:p>
        </p:txBody>
      </p:sp>
    </p:spTree>
    <p:extLst>
      <p:ext uri="{BB962C8B-B14F-4D97-AF65-F5344CB8AC3E}">
        <p14:creationId xmlns:p14="http://schemas.microsoft.com/office/powerpoint/2010/main" val="757369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92866-3B5A-4CD2-0DA8-19AEEAC32A0A}"/>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64C01CF4-1295-DCEA-A6A5-80C29D3E3CF7}"/>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Úbytek dospělých členů</a:t>
            </a:r>
            <a:endParaRPr lang="cs-CZ" sz="2000" b="1" dirty="0"/>
          </a:p>
        </p:txBody>
      </p:sp>
      <p:sp>
        <p:nvSpPr>
          <p:cNvPr id="4" name="TextovéPole 3">
            <a:extLst>
              <a:ext uri="{FF2B5EF4-FFF2-40B4-BE49-F238E27FC236}">
                <a16:creationId xmlns:a16="http://schemas.microsoft.com/office/drawing/2014/main" id="{8AD23214-C668-3DCF-0556-5C7F63FA1315}"/>
              </a:ext>
            </a:extLst>
          </p:cNvPr>
          <p:cNvSpPr txBox="1"/>
          <p:nvPr/>
        </p:nvSpPr>
        <p:spPr>
          <a:xfrm>
            <a:off x="611560" y="1443841"/>
            <a:ext cx="7200800" cy="4247317"/>
          </a:xfrm>
          <a:prstGeom prst="rect">
            <a:avLst/>
          </a:prstGeom>
          <a:noFill/>
        </p:spPr>
        <p:txBody>
          <a:bodyPr wrap="square">
            <a:spAutoFit/>
          </a:bodyPr>
          <a:lstStyle/>
          <a:p>
            <a:r>
              <a:rPr lang="cs-CZ" dirty="0">
                <a:latin typeface="+mj-lt"/>
                <a:hlinkClick r:id="rId2"/>
              </a:rPr>
              <a:t>Rozvoj ŠSČR v období 2026_až_2030 </a:t>
            </a:r>
            <a:endParaRPr lang="cs-CZ" dirty="0">
              <a:latin typeface="+mj-lt"/>
            </a:endParaRPr>
          </a:p>
          <a:p>
            <a:endParaRPr lang="cs-CZ" dirty="0">
              <a:latin typeface="+mj-lt"/>
            </a:endParaRPr>
          </a:p>
          <a:p>
            <a:r>
              <a:rPr lang="cs-CZ" dirty="0">
                <a:latin typeface="+mj-lt"/>
              </a:rPr>
              <a:t>Zatímco mezi mládežníky členská základna pravidelně roste, dochází zároveň k malému, ale dlouhodobému úbytku členů ŠSČR v kategorii dospělých od 18 do 65 let. Z velké části je to odrazem doby, kdy lidé v produktivním věku mají méně času na volnočasové aktivity a případně se jim věnují individuálně a nikoli pravidelně v soutěžích družstev. Pomoci může snižování bariér v nejnižších soutěžích, aby se noví členové nebáli zapojit – tj. snížit počet lidí v družstvu v nejnižších soutěžích na 5, diskutovat o změně hracího tempa bez přidání půl hodiny po 40. tahu nebo o dřívějším začátku partií, pokud dojezdové vzdálenosti nejsou velké. Potenciál je také v kategorii seniorů, kteří už mají na šachy více času. Pro navržení konkrétních kroků je nutná hlubší diskuze v rámci ŠSČR. Uspořádáme proto konferenci zaměřenou mj. na řešení úbytku dospělé základny. </a:t>
            </a:r>
          </a:p>
        </p:txBody>
      </p:sp>
    </p:spTree>
    <p:extLst>
      <p:ext uri="{BB962C8B-B14F-4D97-AF65-F5344CB8AC3E}">
        <p14:creationId xmlns:p14="http://schemas.microsoft.com/office/powerpoint/2010/main" val="1279852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FFBFB-16D7-7441-BB97-07DA120A54DF}"/>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30C680B8-421A-C47B-38E2-EA9E89F48034}"/>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Úbytek dospělých členů</a:t>
            </a:r>
            <a:endParaRPr lang="cs-CZ" sz="2000" b="1" dirty="0"/>
          </a:p>
        </p:txBody>
      </p:sp>
      <p:graphicFrame>
        <p:nvGraphicFramePr>
          <p:cNvPr id="2" name="Tabulka 1">
            <a:extLst>
              <a:ext uri="{FF2B5EF4-FFF2-40B4-BE49-F238E27FC236}">
                <a16:creationId xmlns:a16="http://schemas.microsoft.com/office/drawing/2014/main" id="{EC6580D4-E524-730B-1E85-F71DBBD9E9ED}"/>
              </a:ext>
            </a:extLst>
          </p:cNvPr>
          <p:cNvGraphicFramePr>
            <a:graphicFrameLocks noGrp="1"/>
          </p:cNvGraphicFramePr>
          <p:nvPr>
            <p:extLst>
              <p:ext uri="{D42A27DB-BD31-4B8C-83A1-F6EECF244321}">
                <p14:modId xmlns:p14="http://schemas.microsoft.com/office/powerpoint/2010/main" val="905203107"/>
              </p:ext>
            </p:extLst>
          </p:nvPr>
        </p:nvGraphicFramePr>
        <p:xfrm>
          <a:off x="251520" y="1340768"/>
          <a:ext cx="7944298" cy="3388730"/>
        </p:xfrm>
        <a:graphic>
          <a:graphicData uri="http://schemas.openxmlformats.org/drawingml/2006/table">
            <a:tbl>
              <a:tblPr>
                <a:tableStyleId>{5C22544A-7EE6-4342-B048-85BDC9FD1C3A}</a:tableStyleId>
              </a:tblPr>
              <a:tblGrid>
                <a:gridCol w="1681639">
                  <a:extLst>
                    <a:ext uri="{9D8B030D-6E8A-4147-A177-3AD203B41FA5}">
                      <a16:colId xmlns:a16="http://schemas.microsoft.com/office/drawing/2014/main" val="79471804"/>
                    </a:ext>
                  </a:extLst>
                </a:gridCol>
                <a:gridCol w="695851">
                  <a:extLst>
                    <a:ext uri="{9D8B030D-6E8A-4147-A177-3AD203B41FA5}">
                      <a16:colId xmlns:a16="http://schemas.microsoft.com/office/drawing/2014/main" val="4173199617"/>
                    </a:ext>
                  </a:extLst>
                </a:gridCol>
                <a:gridCol w="695851">
                  <a:extLst>
                    <a:ext uri="{9D8B030D-6E8A-4147-A177-3AD203B41FA5}">
                      <a16:colId xmlns:a16="http://schemas.microsoft.com/office/drawing/2014/main" val="115274511"/>
                    </a:ext>
                  </a:extLst>
                </a:gridCol>
                <a:gridCol w="695851">
                  <a:extLst>
                    <a:ext uri="{9D8B030D-6E8A-4147-A177-3AD203B41FA5}">
                      <a16:colId xmlns:a16="http://schemas.microsoft.com/office/drawing/2014/main" val="656660682"/>
                    </a:ext>
                  </a:extLst>
                </a:gridCol>
                <a:gridCol w="695851">
                  <a:extLst>
                    <a:ext uri="{9D8B030D-6E8A-4147-A177-3AD203B41FA5}">
                      <a16:colId xmlns:a16="http://schemas.microsoft.com/office/drawing/2014/main" val="843596297"/>
                    </a:ext>
                  </a:extLst>
                </a:gridCol>
                <a:gridCol w="695851">
                  <a:extLst>
                    <a:ext uri="{9D8B030D-6E8A-4147-A177-3AD203B41FA5}">
                      <a16:colId xmlns:a16="http://schemas.microsoft.com/office/drawing/2014/main" val="2366097002"/>
                    </a:ext>
                  </a:extLst>
                </a:gridCol>
                <a:gridCol w="695851">
                  <a:extLst>
                    <a:ext uri="{9D8B030D-6E8A-4147-A177-3AD203B41FA5}">
                      <a16:colId xmlns:a16="http://schemas.microsoft.com/office/drawing/2014/main" val="863439681"/>
                    </a:ext>
                  </a:extLst>
                </a:gridCol>
                <a:gridCol w="695851">
                  <a:extLst>
                    <a:ext uri="{9D8B030D-6E8A-4147-A177-3AD203B41FA5}">
                      <a16:colId xmlns:a16="http://schemas.microsoft.com/office/drawing/2014/main" val="115906936"/>
                    </a:ext>
                  </a:extLst>
                </a:gridCol>
                <a:gridCol w="695851">
                  <a:extLst>
                    <a:ext uri="{9D8B030D-6E8A-4147-A177-3AD203B41FA5}">
                      <a16:colId xmlns:a16="http://schemas.microsoft.com/office/drawing/2014/main" val="860583263"/>
                    </a:ext>
                  </a:extLst>
                </a:gridCol>
                <a:gridCol w="695851">
                  <a:extLst>
                    <a:ext uri="{9D8B030D-6E8A-4147-A177-3AD203B41FA5}">
                      <a16:colId xmlns:a16="http://schemas.microsoft.com/office/drawing/2014/main" val="2273685659"/>
                    </a:ext>
                  </a:extLst>
                </a:gridCol>
              </a:tblGrid>
              <a:tr h="284458">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2026</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2025</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2024</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2023</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2022</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2021</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2020</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2019</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2018</a:t>
                      </a:r>
                      <a:endParaRPr lang="cs-CZ" sz="1400" b="1" i="0" u="none" strike="noStrike">
                        <a:solidFill>
                          <a:srgbClr val="000000"/>
                        </a:solidFill>
                        <a:effectLst/>
                        <a:latin typeface="+mj-lt"/>
                      </a:endParaRPr>
                    </a:p>
                  </a:txBody>
                  <a:tcPr marL="6350" marR="6350" marT="6350" marB="0" anchor="b"/>
                </a:tc>
                <a:extLst>
                  <a:ext uri="{0D108BD9-81ED-4DB2-BD59-A6C34878D82A}">
                    <a16:rowId xmlns:a16="http://schemas.microsoft.com/office/drawing/2014/main" val="2066724658"/>
                  </a:ext>
                </a:extLst>
              </a:tr>
              <a:tr h="284458">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tc>
                  <a:txBody>
                    <a:bodyPr/>
                    <a:lstStyle/>
                    <a:p>
                      <a:pPr algn="l" fontAlgn="b">
                        <a:buNone/>
                      </a:pPr>
                      <a:endParaRPr lang="cs-CZ" sz="1400" b="1" i="0" u="none" strike="noStrike">
                        <a:solidFill>
                          <a:srgbClr val="000000"/>
                        </a:solidFill>
                        <a:effectLst/>
                        <a:latin typeface="+mj-lt"/>
                      </a:endParaRPr>
                    </a:p>
                  </a:txBody>
                  <a:tcPr marL="6350" marR="6350" marT="6350" marB="0" anchor="b"/>
                </a:tc>
                <a:extLst>
                  <a:ext uri="{0D108BD9-81ED-4DB2-BD59-A6C34878D82A}">
                    <a16:rowId xmlns:a16="http://schemas.microsoft.com/office/drawing/2014/main" val="1391098998"/>
                  </a:ext>
                </a:extLst>
              </a:tr>
              <a:tr h="284458">
                <a:tc>
                  <a:txBody>
                    <a:bodyPr/>
                    <a:lstStyle/>
                    <a:p>
                      <a:pPr algn="l" fontAlgn="b">
                        <a:buNone/>
                      </a:pPr>
                      <a:r>
                        <a:rPr lang="cs-CZ" sz="1400" b="1" u="none" strike="noStrike">
                          <a:effectLst/>
                          <a:latin typeface="+mj-lt"/>
                        </a:rPr>
                        <a:t>A - 18 až 65 let</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5967</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5852</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5831</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5887</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5882</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5842</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6147</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a:effectLst/>
                          <a:latin typeface="+mj-lt"/>
                        </a:rPr>
                        <a:t>6233</a:t>
                      </a:r>
                      <a:endParaRPr lang="cs-CZ" sz="1400" b="1" i="0" u="none" strike="noStrike">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6244</a:t>
                      </a:r>
                      <a:endParaRPr lang="cs-CZ" sz="1400" b="1" i="0" u="none" strike="noStrike" dirty="0">
                        <a:solidFill>
                          <a:srgbClr val="000000"/>
                        </a:solidFill>
                        <a:effectLst/>
                        <a:latin typeface="+mj-lt"/>
                      </a:endParaRPr>
                    </a:p>
                  </a:txBody>
                  <a:tcPr marL="6350" marR="6350" marT="6350" marB="0" anchor="b"/>
                </a:tc>
                <a:extLst>
                  <a:ext uri="{0D108BD9-81ED-4DB2-BD59-A6C34878D82A}">
                    <a16:rowId xmlns:a16="http://schemas.microsoft.com/office/drawing/2014/main" val="3810658809"/>
                  </a:ext>
                </a:extLst>
              </a:tr>
              <a:tr h="284458">
                <a:tc>
                  <a:txBody>
                    <a:bodyPr/>
                    <a:lstStyle/>
                    <a:p>
                      <a:pPr algn="l" fontAlgn="b">
                        <a:buNone/>
                      </a:pPr>
                      <a:r>
                        <a:rPr lang="cs-CZ" sz="1400" u="none" strike="noStrike">
                          <a:effectLst/>
                          <a:latin typeface="+mj-lt"/>
                        </a:rPr>
                        <a:t>B - senioři nad 65 let</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1973</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1909</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1876</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1872</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1833</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1859</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1893</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1820</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1757</a:t>
                      </a:r>
                      <a:endParaRPr lang="cs-CZ" sz="1400" b="0" i="0" u="none" strike="noStrike">
                        <a:solidFill>
                          <a:srgbClr val="000000"/>
                        </a:solidFill>
                        <a:effectLst/>
                        <a:latin typeface="+mj-lt"/>
                      </a:endParaRPr>
                    </a:p>
                  </a:txBody>
                  <a:tcPr marL="6350" marR="6350" marT="6350" marB="0" anchor="b"/>
                </a:tc>
                <a:extLst>
                  <a:ext uri="{0D108BD9-81ED-4DB2-BD59-A6C34878D82A}">
                    <a16:rowId xmlns:a16="http://schemas.microsoft.com/office/drawing/2014/main" val="1441736367"/>
                  </a:ext>
                </a:extLst>
              </a:tr>
              <a:tr h="531384">
                <a:tc>
                  <a:txBody>
                    <a:bodyPr/>
                    <a:lstStyle/>
                    <a:p>
                      <a:pPr algn="l" fontAlgn="b">
                        <a:buNone/>
                      </a:pPr>
                      <a:r>
                        <a:rPr lang="cs-CZ" sz="1400" u="none" strike="noStrike">
                          <a:effectLst/>
                          <a:latin typeface="+mj-lt"/>
                        </a:rPr>
                        <a:t>C - mládež od 10 do 18 let</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3978</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3793</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3835</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3750</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3308</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3399</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3426</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3156</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2942</a:t>
                      </a:r>
                      <a:endParaRPr lang="cs-CZ" sz="1400" b="0" i="0" u="none" strike="noStrike">
                        <a:solidFill>
                          <a:srgbClr val="000000"/>
                        </a:solidFill>
                        <a:effectLst/>
                        <a:latin typeface="+mj-lt"/>
                      </a:endParaRPr>
                    </a:p>
                  </a:txBody>
                  <a:tcPr marL="6350" marR="6350" marT="6350" marB="0" anchor="b"/>
                </a:tc>
                <a:extLst>
                  <a:ext uri="{0D108BD9-81ED-4DB2-BD59-A6C34878D82A}">
                    <a16:rowId xmlns:a16="http://schemas.microsoft.com/office/drawing/2014/main" val="457958181"/>
                  </a:ext>
                </a:extLst>
              </a:tr>
              <a:tr h="284458">
                <a:tc>
                  <a:txBody>
                    <a:bodyPr/>
                    <a:lstStyle/>
                    <a:p>
                      <a:pPr algn="l" fontAlgn="b">
                        <a:buNone/>
                      </a:pPr>
                      <a:r>
                        <a:rPr lang="cs-CZ" sz="1400" u="none" strike="noStrike">
                          <a:effectLst/>
                          <a:latin typeface="+mj-lt"/>
                        </a:rPr>
                        <a:t>D - do 10 let </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1581</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1668</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dirty="0">
                          <a:effectLst/>
                          <a:latin typeface="+mj-lt"/>
                        </a:rPr>
                        <a:t>1696</a:t>
                      </a:r>
                      <a:endParaRPr lang="cs-CZ" sz="1400" b="0" i="0" u="none" strike="noStrike" dirty="0">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1678</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1369</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1204</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1917</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1888</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1961</a:t>
                      </a:r>
                      <a:endParaRPr lang="cs-CZ" sz="1400" b="0" i="0" u="none" strike="noStrike">
                        <a:solidFill>
                          <a:srgbClr val="000000"/>
                        </a:solidFill>
                        <a:effectLst/>
                        <a:latin typeface="+mj-lt"/>
                      </a:endParaRPr>
                    </a:p>
                  </a:txBody>
                  <a:tcPr marL="6350" marR="6350" marT="6350" marB="0" anchor="b"/>
                </a:tc>
                <a:extLst>
                  <a:ext uri="{0D108BD9-81ED-4DB2-BD59-A6C34878D82A}">
                    <a16:rowId xmlns:a16="http://schemas.microsoft.com/office/drawing/2014/main" val="4023845362"/>
                  </a:ext>
                </a:extLst>
              </a:tr>
              <a:tr h="284458">
                <a:tc>
                  <a:txBody>
                    <a:bodyPr/>
                    <a:lstStyle/>
                    <a:p>
                      <a:pPr algn="l" fontAlgn="b">
                        <a:buNone/>
                      </a:pPr>
                      <a:r>
                        <a:rPr lang="cs-CZ" sz="1400" u="none" strike="noStrike">
                          <a:effectLst/>
                          <a:latin typeface="+mj-lt"/>
                        </a:rPr>
                        <a:t>I - individuální členství</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64</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107</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102</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113</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56</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45</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15</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7</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0</a:t>
                      </a:r>
                      <a:endParaRPr lang="cs-CZ" sz="1400" b="0" i="0" u="none" strike="noStrike">
                        <a:solidFill>
                          <a:srgbClr val="000000"/>
                        </a:solidFill>
                        <a:effectLst/>
                        <a:latin typeface="+mj-lt"/>
                      </a:endParaRPr>
                    </a:p>
                  </a:txBody>
                  <a:tcPr marL="6350" marR="6350" marT="6350" marB="0" anchor="b"/>
                </a:tc>
                <a:extLst>
                  <a:ext uri="{0D108BD9-81ED-4DB2-BD59-A6C34878D82A}">
                    <a16:rowId xmlns:a16="http://schemas.microsoft.com/office/drawing/2014/main" val="85552548"/>
                  </a:ext>
                </a:extLst>
              </a:tr>
              <a:tr h="284458">
                <a:tc>
                  <a:txBody>
                    <a:bodyPr/>
                    <a:lstStyle/>
                    <a:p>
                      <a:pPr algn="l" fontAlgn="b">
                        <a:buNone/>
                      </a:pPr>
                      <a:r>
                        <a:rPr lang="cs-CZ" sz="1400" b="1" u="none" strike="noStrike" dirty="0">
                          <a:effectLst/>
                          <a:latin typeface="+mj-lt"/>
                        </a:rPr>
                        <a:t>celkem registrovaných</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13563</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13329</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13340</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13300</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12448</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12349</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13398</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13104</a:t>
                      </a:r>
                      <a:endParaRPr lang="cs-CZ" sz="1400" b="1" i="0" u="none" strike="noStrike" dirty="0">
                        <a:solidFill>
                          <a:srgbClr val="000000"/>
                        </a:solidFill>
                        <a:effectLst/>
                        <a:latin typeface="+mj-lt"/>
                      </a:endParaRPr>
                    </a:p>
                  </a:txBody>
                  <a:tcPr marL="6350" marR="6350" marT="6350" marB="0" anchor="b"/>
                </a:tc>
                <a:tc>
                  <a:txBody>
                    <a:bodyPr/>
                    <a:lstStyle/>
                    <a:p>
                      <a:pPr algn="r" fontAlgn="b">
                        <a:buNone/>
                      </a:pPr>
                      <a:r>
                        <a:rPr lang="cs-CZ" sz="1400" b="1" u="none" strike="noStrike" dirty="0">
                          <a:effectLst/>
                          <a:latin typeface="+mj-lt"/>
                        </a:rPr>
                        <a:t>12904</a:t>
                      </a:r>
                      <a:endParaRPr lang="cs-CZ" sz="1400" b="1" i="0" u="none" strike="noStrike" dirty="0">
                        <a:solidFill>
                          <a:srgbClr val="000000"/>
                        </a:solidFill>
                        <a:effectLst/>
                        <a:latin typeface="+mj-lt"/>
                      </a:endParaRPr>
                    </a:p>
                  </a:txBody>
                  <a:tcPr marL="6350" marR="6350" marT="6350" marB="0" anchor="b"/>
                </a:tc>
                <a:extLst>
                  <a:ext uri="{0D108BD9-81ED-4DB2-BD59-A6C34878D82A}">
                    <a16:rowId xmlns:a16="http://schemas.microsoft.com/office/drawing/2014/main" val="2875682481"/>
                  </a:ext>
                </a:extLst>
              </a:tr>
              <a:tr h="284458">
                <a:tc>
                  <a:txBody>
                    <a:bodyPr/>
                    <a:lstStyle/>
                    <a:p>
                      <a:pPr algn="l" fontAlgn="b">
                        <a:buNone/>
                      </a:pPr>
                      <a:r>
                        <a:rPr lang="cs-CZ" sz="1400" u="none" strike="noStrike">
                          <a:effectLst/>
                          <a:latin typeface="+mj-lt"/>
                        </a:rPr>
                        <a:t>neregistrovaných</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10454</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10120</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9466</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8402</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8080</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7652</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6754</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6380</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dirty="0">
                          <a:effectLst/>
                          <a:latin typeface="+mj-lt"/>
                        </a:rPr>
                        <a:t>5729</a:t>
                      </a:r>
                      <a:endParaRPr lang="cs-CZ" sz="1400" b="0" i="0" u="none" strike="noStrike" dirty="0">
                        <a:solidFill>
                          <a:srgbClr val="000000"/>
                        </a:solidFill>
                        <a:effectLst/>
                        <a:latin typeface="+mj-lt"/>
                      </a:endParaRPr>
                    </a:p>
                  </a:txBody>
                  <a:tcPr marL="6350" marR="6350" marT="6350" marB="0" anchor="b"/>
                </a:tc>
                <a:extLst>
                  <a:ext uri="{0D108BD9-81ED-4DB2-BD59-A6C34878D82A}">
                    <a16:rowId xmlns:a16="http://schemas.microsoft.com/office/drawing/2014/main" val="2183621642"/>
                  </a:ext>
                </a:extLst>
              </a:tr>
              <a:tr h="284458">
                <a:tc>
                  <a:txBody>
                    <a:bodyPr/>
                    <a:lstStyle/>
                    <a:p>
                      <a:pPr algn="l" fontAlgn="b">
                        <a:buNone/>
                      </a:pPr>
                      <a:r>
                        <a:rPr lang="cs-CZ" sz="1400" u="none" strike="noStrike">
                          <a:effectLst/>
                          <a:latin typeface="+mj-lt"/>
                        </a:rPr>
                        <a:t>celkem členů</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24017</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23449</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22806</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21702</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20528</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a:effectLst/>
                          <a:latin typeface="+mj-lt"/>
                        </a:rPr>
                        <a:t>20001</a:t>
                      </a:r>
                      <a:endParaRPr lang="cs-CZ" sz="1400" b="0" i="0" u="none" strike="noStrike">
                        <a:solidFill>
                          <a:srgbClr val="000000"/>
                        </a:solidFill>
                        <a:effectLst/>
                        <a:latin typeface="+mj-lt"/>
                      </a:endParaRPr>
                    </a:p>
                  </a:txBody>
                  <a:tcPr marL="6350" marR="6350" marT="6350" marB="0" anchor="b"/>
                </a:tc>
                <a:tc>
                  <a:txBody>
                    <a:bodyPr/>
                    <a:lstStyle/>
                    <a:p>
                      <a:pPr algn="r" fontAlgn="b">
                        <a:buNone/>
                      </a:pPr>
                      <a:r>
                        <a:rPr lang="cs-CZ" sz="1400" u="none" strike="noStrike" dirty="0">
                          <a:effectLst/>
                          <a:latin typeface="+mj-lt"/>
                        </a:rPr>
                        <a:t>20152</a:t>
                      </a:r>
                      <a:endParaRPr lang="cs-CZ" sz="1400" b="0" i="0" u="none" strike="noStrike" dirty="0">
                        <a:solidFill>
                          <a:srgbClr val="000000"/>
                        </a:solidFill>
                        <a:effectLst/>
                        <a:latin typeface="+mj-lt"/>
                      </a:endParaRPr>
                    </a:p>
                  </a:txBody>
                  <a:tcPr marL="6350" marR="6350" marT="6350" marB="0" anchor="b"/>
                </a:tc>
                <a:tc>
                  <a:txBody>
                    <a:bodyPr/>
                    <a:lstStyle/>
                    <a:p>
                      <a:pPr algn="r" fontAlgn="b">
                        <a:buNone/>
                      </a:pPr>
                      <a:r>
                        <a:rPr lang="cs-CZ" sz="1400" u="none" strike="noStrike" dirty="0">
                          <a:effectLst/>
                          <a:latin typeface="+mj-lt"/>
                        </a:rPr>
                        <a:t>19484</a:t>
                      </a:r>
                      <a:endParaRPr lang="cs-CZ" sz="1400" b="0" i="0" u="none" strike="noStrike" dirty="0">
                        <a:solidFill>
                          <a:srgbClr val="000000"/>
                        </a:solidFill>
                        <a:effectLst/>
                        <a:latin typeface="+mj-lt"/>
                      </a:endParaRPr>
                    </a:p>
                  </a:txBody>
                  <a:tcPr marL="6350" marR="6350" marT="6350" marB="0" anchor="b"/>
                </a:tc>
                <a:tc>
                  <a:txBody>
                    <a:bodyPr/>
                    <a:lstStyle/>
                    <a:p>
                      <a:pPr algn="r" fontAlgn="b">
                        <a:buNone/>
                      </a:pPr>
                      <a:r>
                        <a:rPr lang="cs-CZ" sz="1400" u="none" strike="noStrike" dirty="0">
                          <a:effectLst/>
                          <a:latin typeface="+mj-lt"/>
                        </a:rPr>
                        <a:t>18633</a:t>
                      </a:r>
                      <a:endParaRPr lang="cs-CZ" sz="1400" b="0" i="0" u="none" strike="noStrike" dirty="0">
                        <a:solidFill>
                          <a:srgbClr val="000000"/>
                        </a:solidFill>
                        <a:effectLst/>
                        <a:latin typeface="+mj-lt"/>
                      </a:endParaRPr>
                    </a:p>
                  </a:txBody>
                  <a:tcPr marL="6350" marR="6350" marT="6350" marB="0" anchor="b"/>
                </a:tc>
                <a:extLst>
                  <a:ext uri="{0D108BD9-81ED-4DB2-BD59-A6C34878D82A}">
                    <a16:rowId xmlns:a16="http://schemas.microsoft.com/office/drawing/2014/main" val="3471146805"/>
                  </a:ext>
                </a:extLst>
              </a:tr>
            </a:tbl>
          </a:graphicData>
        </a:graphic>
      </p:graphicFrame>
    </p:spTree>
    <p:extLst>
      <p:ext uri="{BB962C8B-B14F-4D97-AF65-F5344CB8AC3E}">
        <p14:creationId xmlns:p14="http://schemas.microsoft.com/office/powerpoint/2010/main" val="1992486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9F6F-125C-1D53-499B-5BE28CF5C394}"/>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9E23A414-C0DB-7657-0250-8C6230CD7F18}"/>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Co s tím – tipy z členské základny</a:t>
            </a:r>
            <a:endParaRPr lang="cs-CZ" sz="2000" b="1" dirty="0"/>
          </a:p>
        </p:txBody>
      </p:sp>
      <p:sp>
        <p:nvSpPr>
          <p:cNvPr id="4" name="TextovéPole 3">
            <a:extLst>
              <a:ext uri="{FF2B5EF4-FFF2-40B4-BE49-F238E27FC236}">
                <a16:creationId xmlns:a16="http://schemas.microsoft.com/office/drawing/2014/main" id="{79996B4B-CC51-2563-39D2-1315597CED79}"/>
              </a:ext>
            </a:extLst>
          </p:cNvPr>
          <p:cNvSpPr txBox="1"/>
          <p:nvPr/>
        </p:nvSpPr>
        <p:spPr>
          <a:xfrm>
            <a:off x="580227" y="1052736"/>
            <a:ext cx="7808197" cy="4247317"/>
          </a:xfrm>
          <a:prstGeom prst="rect">
            <a:avLst/>
          </a:prstGeom>
          <a:noFill/>
        </p:spPr>
        <p:txBody>
          <a:bodyPr wrap="square">
            <a:spAutoFit/>
          </a:bodyPr>
          <a:lstStyle/>
          <a:p>
            <a:pPr marL="342900" indent="-342900">
              <a:buAutoNum type="arabicPeriod"/>
            </a:pPr>
            <a:r>
              <a:rPr lang="cs-CZ" dirty="0">
                <a:latin typeface="+mj-lt"/>
              </a:rPr>
              <a:t>Začátek nedělních kol v 9h, v krajích bez 30 minut po 40. tahu, aby se končilo s obědem, nižší soutěže 5členné, aby se snadněji postavilo družstvo. V Praze se osvědčily začátky po práci ve všední dny, bez přídavku po 40. tahu.</a:t>
            </a:r>
          </a:p>
          <a:p>
            <a:pPr marL="342900" indent="-342900">
              <a:buAutoNum type="arabicPeriod"/>
            </a:pPr>
            <a:endParaRPr lang="cs-CZ" dirty="0">
              <a:latin typeface="+mj-lt"/>
            </a:endParaRPr>
          </a:p>
          <a:p>
            <a:pPr marL="342900" indent="-342900">
              <a:buAutoNum type="arabicPeriod"/>
            </a:pPr>
            <a:r>
              <a:rPr lang="cs-CZ" dirty="0">
                <a:latin typeface="+mj-lt"/>
              </a:rPr>
              <a:t>Stejně jako jiné sporty bychom kromě lig mohli hrát i pohár.  V jiném termínu a formátu než družstva, např. nejprve přebor kraje a pak finále mezi vítězi krajů. Šlo by to oživit např. povinou ženou, dorostencem nebo i hráči různé výkonnosti, podobnou soutěž má FIDE (povinně třeba 1700-1900 atd). Kvalifikace přes internet, start zdarma, následně finále s registrací do svazu.</a:t>
            </a:r>
          </a:p>
          <a:p>
            <a:pPr marL="342900" indent="-342900">
              <a:buAutoNum type="arabicPeriod"/>
            </a:pPr>
            <a:endParaRPr lang="cs-CZ" dirty="0">
              <a:latin typeface="+mj-lt"/>
            </a:endParaRPr>
          </a:p>
          <a:p>
            <a:pPr marL="342900" indent="-342900">
              <a:buAutoNum type="arabicPeriod"/>
            </a:pPr>
            <a:r>
              <a:rPr lang="cs-CZ" dirty="0">
                <a:latin typeface="+mj-lt"/>
              </a:rPr>
              <a:t>Nabídnout členům výhody – archiv tréninkových materiálů, vzdělávací akademie zdarma, výhody u partnerů svazu. Dělat kroužky pro dospělé – funguje tady v Brně?</a:t>
            </a:r>
          </a:p>
        </p:txBody>
      </p:sp>
    </p:spTree>
    <p:extLst>
      <p:ext uri="{BB962C8B-B14F-4D97-AF65-F5344CB8AC3E}">
        <p14:creationId xmlns:p14="http://schemas.microsoft.com/office/powerpoint/2010/main" val="628684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02F01-6CCC-D741-9EC5-132296A38F51}"/>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936E6BA0-0FDD-84DD-E654-5866AF73FFAF}"/>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Co s tím – tipy z členské základny</a:t>
            </a:r>
            <a:endParaRPr lang="cs-CZ" sz="2000" b="1" dirty="0"/>
          </a:p>
        </p:txBody>
      </p:sp>
      <p:sp>
        <p:nvSpPr>
          <p:cNvPr id="4" name="TextovéPole 3">
            <a:extLst>
              <a:ext uri="{FF2B5EF4-FFF2-40B4-BE49-F238E27FC236}">
                <a16:creationId xmlns:a16="http://schemas.microsoft.com/office/drawing/2014/main" id="{AC7EB13A-8D4D-3517-5026-1F0B6257A2A8}"/>
              </a:ext>
            </a:extLst>
          </p:cNvPr>
          <p:cNvSpPr txBox="1"/>
          <p:nvPr/>
        </p:nvSpPr>
        <p:spPr>
          <a:xfrm>
            <a:off x="580227" y="1052736"/>
            <a:ext cx="7808197" cy="2585323"/>
          </a:xfrm>
          <a:prstGeom prst="rect">
            <a:avLst/>
          </a:prstGeom>
          <a:noFill/>
        </p:spPr>
        <p:txBody>
          <a:bodyPr wrap="square">
            <a:spAutoFit/>
          </a:bodyPr>
          <a:lstStyle/>
          <a:p>
            <a:pPr marL="342900" indent="-342900">
              <a:buFont typeface="+mj-lt"/>
              <a:buAutoNum type="arabicPeriod" startAt="4"/>
            </a:pPr>
            <a:r>
              <a:rPr lang="cs-CZ" dirty="0">
                <a:latin typeface="+mj-lt"/>
              </a:rPr>
              <a:t>Popularita MČR 4členných družstev – odpovídá době, kratší turnaj, dvojkola, na jednom místě, společenská záležitost.</a:t>
            </a:r>
          </a:p>
          <a:p>
            <a:pPr marL="342900" indent="-342900">
              <a:buFont typeface="+mj-lt"/>
              <a:buAutoNum type="arabicPeriod" startAt="4"/>
            </a:pPr>
            <a:endParaRPr lang="cs-CZ" dirty="0">
              <a:latin typeface="+mj-lt"/>
            </a:endParaRPr>
          </a:p>
          <a:p>
            <a:pPr marL="342900" indent="-342900">
              <a:buAutoNum type="arabicPeriod" startAt="4"/>
            </a:pPr>
            <a:r>
              <a:rPr lang="cs-CZ" dirty="0">
                <a:latin typeface="+mj-lt"/>
              </a:rPr>
              <a:t>Stojí za zvážení organizace víkendových turnajů vážným tempem (tento kratší formát turnajů v Německu funguje výborně).</a:t>
            </a:r>
          </a:p>
          <a:p>
            <a:pPr marL="342900" indent="-342900">
              <a:buAutoNum type="arabicPeriod" startAt="4"/>
            </a:pPr>
            <a:endParaRPr lang="cs-CZ" dirty="0">
              <a:latin typeface="+mj-lt"/>
            </a:endParaRPr>
          </a:p>
          <a:p>
            <a:pPr marL="342900" indent="-342900">
              <a:buAutoNum type="arabicPeriod" startAt="4"/>
            </a:pPr>
            <a:r>
              <a:rPr lang="cs-CZ" dirty="0">
                <a:latin typeface="+mj-lt"/>
              </a:rPr>
              <a:t>Senioři – této kategorii se obecně věnujeme málo, přitom mají dost času, například na trénování, tj. slevy u školení trenérských tříd, rozhodcovských tříd, čas i na hraní – seniorské turnaje a akce.</a:t>
            </a:r>
          </a:p>
        </p:txBody>
      </p:sp>
    </p:spTree>
    <p:extLst>
      <p:ext uri="{BB962C8B-B14F-4D97-AF65-F5344CB8AC3E}">
        <p14:creationId xmlns:p14="http://schemas.microsoft.com/office/powerpoint/2010/main" val="3304004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9503-7E00-DF06-4615-F4A97472AC6B}"/>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A8CFE778-D4A4-7F39-94BF-652DD4E3A435}"/>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Co s tím – AI rešerše zahraničí</a:t>
            </a:r>
            <a:endParaRPr lang="cs-CZ" sz="2000" b="1" dirty="0"/>
          </a:p>
        </p:txBody>
      </p:sp>
      <p:sp>
        <p:nvSpPr>
          <p:cNvPr id="4" name="TextovéPole 3">
            <a:extLst>
              <a:ext uri="{FF2B5EF4-FFF2-40B4-BE49-F238E27FC236}">
                <a16:creationId xmlns:a16="http://schemas.microsoft.com/office/drawing/2014/main" id="{37D5A926-7739-4231-6385-18612D1500BA}"/>
              </a:ext>
            </a:extLst>
          </p:cNvPr>
          <p:cNvSpPr txBox="1"/>
          <p:nvPr/>
        </p:nvSpPr>
        <p:spPr>
          <a:xfrm>
            <a:off x="580227" y="1052736"/>
            <a:ext cx="7160125" cy="5324535"/>
          </a:xfrm>
          <a:prstGeom prst="rect">
            <a:avLst/>
          </a:prstGeom>
          <a:noFill/>
        </p:spPr>
        <p:txBody>
          <a:bodyPr wrap="square">
            <a:spAutoFit/>
          </a:bodyPr>
          <a:lstStyle/>
          <a:p>
            <a:pPr marL="342900" indent="-342900">
              <a:buAutoNum type="arabicPeriod"/>
            </a:pPr>
            <a:r>
              <a:rPr lang="cs-CZ" dirty="0">
                <a:latin typeface="+mj-lt"/>
              </a:rPr>
              <a:t>Kampaň „Hraješ na mobilu? Pojď hrát naživo“: Cílený online marketing na uživatele platforem Chess.com a </a:t>
            </a:r>
            <a:r>
              <a:rPr lang="cs-CZ" dirty="0" err="1">
                <a:latin typeface="+mj-lt"/>
              </a:rPr>
              <a:t>Lichess</a:t>
            </a:r>
            <a:r>
              <a:rPr lang="cs-CZ" dirty="0">
                <a:latin typeface="+mj-lt"/>
              </a:rPr>
              <a:t>.   Německo jako jedno z prvních začalo integrovat platformy jako Chess.com do oficiálních struktur. Pořádají oficiální Německý šachový online pohár, čímž propojili „gaučové hráče“ se svazem.</a:t>
            </a:r>
          </a:p>
          <a:p>
            <a:pPr marL="342900" indent="-342900">
              <a:buAutoNum type="arabicPeriod"/>
            </a:pPr>
            <a:endParaRPr lang="cs-CZ" dirty="0">
              <a:latin typeface="+mj-lt"/>
            </a:endParaRPr>
          </a:p>
          <a:p>
            <a:pPr marL="342900" indent="-342900">
              <a:buAutoNum type="arabicPeriod"/>
            </a:pPr>
            <a:r>
              <a:rPr lang="cs-CZ" dirty="0">
                <a:latin typeface="+mj-lt"/>
              </a:rPr>
              <a:t>DSAM (</a:t>
            </a:r>
            <a:r>
              <a:rPr lang="cs-CZ" dirty="0" err="1">
                <a:latin typeface="+mj-lt"/>
              </a:rPr>
              <a:t>Deutsche</a:t>
            </a:r>
            <a:r>
              <a:rPr lang="cs-CZ" dirty="0">
                <a:latin typeface="+mj-lt"/>
              </a:rPr>
              <a:t> </a:t>
            </a:r>
            <a:r>
              <a:rPr lang="cs-CZ" dirty="0" err="1">
                <a:latin typeface="+mj-lt"/>
              </a:rPr>
              <a:t>Schachamateurmeisterschaft</a:t>
            </a:r>
            <a:r>
              <a:rPr lang="cs-CZ" dirty="0">
                <a:latin typeface="+mj-lt"/>
              </a:rPr>
              <a:t>): Tohle je pravděpodobně nejúspěšnější projekt pro dospělé v Evropě. Jde o sérii obřích víkendových turnajů určených výhradně pro amatéry (rozdělených do výkonnostních skupin podle ELO, takže si zahraje i úplný začátečník). Turnaje se konají v luxusních hotelech, mají skvělou společenskou atmosféru, doprovodný program (přednášky velmistrů) a účastní se jich tisíce lidí v produktivním věku. https://www.dsam-cup.de/</a:t>
            </a:r>
          </a:p>
          <a:p>
            <a:endParaRPr lang="cs-CZ" sz="1400" dirty="0">
              <a:latin typeface="+mj-lt"/>
            </a:endParaRPr>
          </a:p>
          <a:p>
            <a:r>
              <a:rPr lang="cs-CZ" sz="1400" dirty="0">
                <a:latin typeface="+mj-lt"/>
              </a:rPr>
              <a:t>Pozn. Oddělit profíky od amatérů: Dospělý člověk, který začal hrát ve 25 letech na mobilu, nechce jet na turnaj, kde ho v prvním kole smete dvanáctiletý talentovaný reprezentant. Potřebuje turnaje s uzavřeným ELO stropem (např. do 1400, do 1700), jako to dělá Německo.</a:t>
            </a:r>
          </a:p>
          <a:p>
            <a:pPr marL="342900" indent="-342900">
              <a:buAutoNum type="arabicPeriod"/>
            </a:pPr>
            <a:endParaRPr lang="cs-CZ" dirty="0">
              <a:latin typeface="+mj-lt"/>
            </a:endParaRPr>
          </a:p>
        </p:txBody>
      </p:sp>
    </p:spTree>
    <p:extLst>
      <p:ext uri="{BB962C8B-B14F-4D97-AF65-F5344CB8AC3E}">
        <p14:creationId xmlns:p14="http://schemas.microsoft.com/office/powerpoint/2010/main" val="3883161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3A506-FE3C-A680-5DB0-AB18735A27A1}"/>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68095CD1-3E46-2348-15EB-0102CE6EC94A}"/>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Co s tím – AI rešerše zahraničí</a:t>
            </a:r>
            <a:endParaRPr lang="cs-CZ" sz="2000" b="1" dirty="0"/>
          </a:p>
        </p:txBody>
      </p:sp>
      <p:pic>
        <p:nvPicPr>
          <p:cNvPr id="3" name="Obrázek 2">
            <a:extLst>
              <a:ext uri="{FF2B5EF4-FFF2-40B4-BE49-F238E27FC236}">
                <a16:creationId xmlns:a16="http://schemas.microsoft.com/office/drawing/2014/main" id="{C6CC47AE-B958-9FB9-008C-A3ED93660291}"/>
              </a:ext>
            </a:extLst>
          </p:cNvPr>
          <p:cNvPicPr>
            <a:picLocks noChangeAspect="1"/>
          </p:cNvPicPr>
          <p:nvPr/>
        </p:nvPicPr>
        <p:blipFill>
          <a:blip r:embed="rId2"/>
          <a:stretch>
            <a:fillRect/>
          </a:stretch>
        </p:blipFill>
        <p:spPr>
          <a:xfrm>
            <a:off x="-6183" y="959624"/>
            <a:ext cx="7033033" cy="4938752"/>
          </a:xfrm>
          <a:prstGeom prst="rect">
            <a:avLst/>
          </a:prstGeom>
        </p:spPr>
      </p:pic>
    </p:spTree>
    <p:extLst>
      <p:ext uri="{BB962C8B-B14F-4D97-AF65-F5344CB8AC3E}">
        <p14:creationId xmlns:p14="http://schemas.microsoft.com/office/powerpoint/2010/main" val="1342218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4127-0434-A529-AC27-CC9042587979}"/>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9FC03DAF-3078-FC95-F9C7-ADF7185DBA9E}"/>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Co s tím – AI rešerše zahraničí</a:t>
            </a:r>
            <a:endParaRPr lang="cs-CZ" sz="2000" b="1" dirty="0"/>
          </a:p>
        </p:txBody>
      </p:sp>
      <p:sp>
        <p:nvSpPr>
          <p:cNvPr id="4" name="TextovéPole 3">
            <a:extLst>
              <a:ext uri="{FF2B5EF4-FFF2-40B4-BE49-F238E27FC236}">
                <a16:creationId xmlns:a16="http://schemas.microsoft.com/office/drawing/2014/main" id="{F88592B7-74E7-9A02-31BC-3623CC45CFF3}"/>
              </a:ext>
            </a:extLst>
          </p:cNvPr>
          <p:cNvSpPr txBox="1"/>
          <p:nvPr/>
        </p:nvSpPr>
        <p:spPr>
          <a:xfrm>
            <a:off x="580227" y="1052736"/>
            <a:ext cx="7160125" cy="4801314"/>
          </a:xfrm>
          <a:prstGeom prst="rect">
            <a:avLst/>
          </a:prstGeom>
          <a:noFill/>
        </p:spPr>
        <p:txBody>
          <a:bodyPr wrap="square">
            <a:spAutoFit/>
          </a:bodyPr>
          <a:lstStyle/>
          <a:p>
            <a:pPr marL="342900" indent="-342900">
              <a:buAutoNum type="arabicPeriod" startAt="3"/>
            </a:pPr>
            <a:r>
              <a:rPr lang="cs-CZ" dirty="0">
                <a:latin typeface="+mj-lt"/>
              </a:rPr>
              <a:t>Maďarsko – populární amatérské mistrovství s bohatým doprovodným programem a </a:t>
            </a:r>
            <a:r>
              <a:rPr lang="cs-CZ" dirty="0" err="1">
                <a:latin typeface="+mj-lt"/>
              </a:rPr>
              <a:t>Global</a:t>
            </a:r>
            <a:r>
              <a:rPr lang="cs-CZ" dirty="0">
                <a:latin typeface="+mj-lt"/>
              </a:rPr>
              <a:t> </a:t>
            </a:r>
            <a:r>
              <a:rPr lang="cs-CZ" dirty="0" err="1">
                <a:latin typeface="+mj-lt"/>
              </a:rPr>
              <a:t>Chess</a:t>
            </a:r>
            <a:r>
              <a:rPr lang="cs-CZ" dirty="0">
                <a:latin typeface="+mj-lt"/>
              </a:rPr>
              <a:t> Festival, postavený na značce Judity Polgárové</a:t>
            </a:r>
          </a:p>
          <a:p>
            <a:pPr marL="342900" indent="-342900">
              <a:buAutoNum type="arabicPeriod" startAt="3"/>
            </a:pPr>
            <a:endParaRPr lang="cs-CZ" dirty="0">
              <a:latin typeface="+mj-lt"/>
            </a:endParaRPr>
          </a:p>
          <a:p>
            <a:pPr marL="342900" indent="-342900">
              <a:buAutoNum type="arabicPeriod" startAt="3"/>
            </a:pPr>
            <a:r>
              <a:rPr lang="cs-CZ" dirty="0">
                <a:latin typeface="+mj-lt"/>
              </a:rPr>
              <a:t>Francie – velký nárůst počtu členů po covidu, co pomohlo:</a:t>
            </a:r>
          </a:p>
          <a:p>
            <a:pPr marL="800100" lvl="1" indent="-342900">
              <a:buFont typeface="Arial" panose="020B0604020202020204" pitchFamily="34" charset="0"/>
              <a:buChar char="•"/>
            </a:pPr>
            <a:r>
              <a:rPr lang="cs-CZ" dirty="0">
                <a:latin typeface="+mj-lt"/>
              </a:rPr>
              <a:t>zavedení levnějšího členství jen pro turnaje v rapidu a blesku, tzv. licence B</a:t>
            </a:r>
          </a:p>
          <a:p>
            <a:pPr marL="800100" lvl="1" indent="-342900">
              <a:buFont typeface="Arial" panose="020B0604020202020204" pitchFamily="34" charset="0"/>
              <a:buChar char="•"/>
            </a:pPr>
            <a:r>
              <a:rPr lang="cs-CZ" dirty="0">
                <a:latin typeface="+mj-lt"/>
              </a:rPr>
              <a:t>spolupráce s </a:t>
            </a:r>
            <a:r>
              <a:rPr lang="cs-CZ" dirty="0" err="1">
                <a:latin typeface="+mj-lt"/>
              </a:rPr>
              <a:t>influencery</a:t>
            </a:r>
            <a:r>
              <a:rPr lang="cs-CZ" dirty="0">
                <a:latin typeface="+mj-lt"/>
              </a:rPr>
              <a:t>, kteří jim z online světa posílají členy k registraci a na klasické turnaje</a:t>
            </a:r>
          </a:p>
          <a:p>
            <a:pPr marL="800100" lvl="1" indent="-342900">
              <a:buFont typeface="Arial" panose="020B0604020202020204" pitchFamily="34" charset="0"/>
              <a:buChar char="•"/>
            </a:pPr>
            <a:r>
              <a:rPr lang="cs-CZ" dirty="0">
                <a:latin typeface="+mj-lt"/>
              </a:rPr>
              <a:t>expandují do kaváren, parků, šachy jako volnočasová aktivita</a:t>
            </a:r>
          </a:p>
          <a:p>
            <a:pPr marL="800100" lvl="1" indent="-342900">
              <a:buFont typeface="Arial" panose="020B0604020202020204" pitchFamily="34" charset="0"/>
              <a:buChar char="•"/>
            </a:pPr>
            <a:r>
              <a:rPr lang="cs-CZ" dirty="0">
                <a:latin typeface="+mj-lt"/>
              </a:rPr>
              <a:t>získali vyšší status v rámci hodnocení sportů ve Francii</a:t>
            </a:r>
          </a:p>
          <a:p>
            <a:pPr marL="800100" lvl="1" indent="-342900">
              <a:buFont typeface="Arial" panose="020B0604020202020204" pitchFamily="34" charset="0"/>
              <a:buChar char="•"/>
            </a:pPr>
            <a:r>
              <a:rPr lang="cs-CZ" dirty="0">
                <a:latin typeface="+mj-lt"/>
              </a:rPr>
              <a:t>organizují firemní turnaje</a:t>
            </a:r>
            <a:r>
              <a:rPr lang="en-US" dirty="0">
                <a:latin typeface="+mj-lt"/>
              </a:rPr>
              <a:t>/</a:t>
            </a:r>
            <a:r>
              <a:rPr lang="cs-CZ" dirty="0">
                <a:latin typeface="+mj-lt"/>
              </a:rPr>
              <a:t>ligy, zaměřují se na firemní sektor – hrací dny v týdnu po práci, tempo rapid</a:t>
            </a:r>
          </a:p>
          <a:p>
            <a:pPr lvl="1"/>
            <a:endParaRPr lang="cs-CZ" dirty="0">
              <a:latin typeface="+mj-lt"/>
            </a:endParaRPr>
          </a:p>
          <a:p>
            <a:r>
              <a:rPr lang="cs-CZ" dirty="0">
                <a:latin typeface="+mj-lt"/>
              </a:rPr>
              <a:t>Nápad pro ČR: nová týmová soutěž, </a:t>
            </a:r>
            <a:r>
              <a:rPr lang="cs-CZ" dirty="0" err="1">
                <a:latin typeface="+mj-lt"/>
              </a:rPr>
              <a:t>dvojkolově</a:t>
            </a:r>
            <a:r>
              <a:rPr lang="cs-CZ" dirty="0">
                <a:latin typeface="+mj-lt"/>
              </a:rPr>
              <a:t> rapid ve všední         dny po práci, ve větších městech (Plzeň, HK, Pardubice apod.)</a:t>
            </a:r>
          </a:p>
        </p:txBody>
      </p:sp>
    </p:spTree>
    <p:extLst>
      <p:ext uri="{BB962C8B-B14F-4D97-AF65-F5344CB8AC3E}">
        <p14:creationId xmlns:p14="http://schemas.microsoft.com/office/powerpoint/2010/main" val="465757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EBA25-AC9A-8464-37C4-AE8B39FCEE1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A3D9228-60C2-9850-A8DD-7AEE3194C777}"/>
              </a:ext>
            </a:extLst>
          </p:cNvPr>
          <p:cNvSpPr>
            <a:spLocks noGrp="1"/>
          </p:cNvSpPr>
          <p:nvPr>
            <p:ph type="ctrTitle"/>
          </p:nvPr>
        </p:nvSpPr>
        <p:spPr>
          <a:xfrm>
            <a:off x="685800" y="1958975"/>
            <a:ext cx="7772400" cy="1470025"/>
          </a:xfrm>
        </p:spPr>
        <p:txBody>
          <a:bodyPr>
            <a:normAutofit fontScale="90000"/>
          </a:bodyPr>
          <a:lstStyle/>
          <a:p>
            <a:r>
              <a:rPr lang="cs-CZ" sz="4000" b="1" dirty="0"/>
              <a:t>Setkání s kraji 2026</a:t>
            </a:r>
            <a:br>
              <a:rPr lang="cs-CZ" sz="4000" b="1" dirty="0"/>
            </a:br>
            <a:br>
              <a:rPr lang="cs-CZ" sz="4000" b="1" dirty="0"/>
            </a:br>
            <a:r>
              <a:rPr lang="cs-CZ" sz="2000" b="1" dirty="0"/>
              <a:t>Bowling Brno, 25. – 26. září</a:t>
            </a:r>
            <a:br>
              <a:rPr lang="cs-CZ" sz="2000" b="1" dirty="0"/>
            </a:br>
            <a:br>
              <a:rPr lang="cs-CZ" sz="2000" b="1" dirty="0"/>
            </a:br>
            <a:r>
              <a:rPr lang="cs-CZ" sz="2000" b="1" dirty="0"/>
              <a:t>wifi:  </a:t>
            </a:r>
            <a:endParaRPr lang="cs-CZ" sz="4000" b="1" dirty="0"/>
          </a:p>
        </p:txBody>
      </p:sp>
    </p:spTree>
    <p:extLst>
      <p:ext uri="{BB962C8B-B14F-4D97-AF65-F5344CB8AC3E}">
        <p14:creationId xmlns:p14="http://schemas.microsoft.com/office/powerpoint/2010/main" val="2253958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a:extLst>
              <a:ext uri="{FF2B5EF4-FFF2-40B4-BE49-F238E27FC236}">
                <a16:creationId xmlns:a16="http://schemas.microsoft.com/office/drawing/2014/main" id="{E0F192D9-8A4F-4F06-9C3A-C9E39104E848}"/>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Navrhovaný program </a:t>
            </a:r>
            <a:endParaRPr lang="cs-CZ" sz="2000" b="1" dirty="0"/>
          </a:p>
        </p:txBody>
      </p:sp>
      <p:sp>
        <p:nvSpPr>
          <p:cNvPr id="8" name="TextovéPole 7">
            <a:extLst>
              <a:ext uri="{FF2B5EF4-FFF2-40B4-BE49-F238E27FC236}">
                <a16:creationId xmlns:a16="http://schemas.microsoft.com/office/drawing/2014/main" id="{8A816C3B-6AA4-4035-BCA0-144011B51F56}"/>
              </a:ext>
            </a:extLst>
          </p:cNvPr>
          <p:cNvSpPr txBox="1"/>
          <p:nvPr/>
        </p:nvSpPr>
        <p:spPr>
          <a:xfrm>
            <a:off x="580227" y="1052736"/>
            <a:ext cx="7160125" cy="3416320"/>
          </a:xfrm>
          <a:prstGeom prst="rect">
            <a:avLst/>
          </a:prstGeom>
          <a:noFill/>
        </p:spPr>
        <p:txBody>
          <a:bodyPr wrap="square">
            <a:spAutoFit/>
          </a:bodyPr>
          <a:lstStyle/>
          <a:p>
            <a:pPr marL="342900" indent="-342900" algn="l">
              <a:buAutoNum type="arabicPeriod"/>
            </a:pPr>
            <a:r>
              <a:rPr lang="cs-CZ" i="0" dirty="0">
                <a:solidFill>
                  <a:srgbClr val="000000"/>
                </a:solidFill>
                <a:effectLst/>
                <a:latin typeface="arial" panose="020B0604020202020204" pitchFamily="34" charset="0"/>
              </a:rPr>
              <a:t>Zahájení v 10:00</a:t>
            </a:r>
          </a:p>
          <a:p>
            <a:pPr marL="342900" indent="-342900" algn="l">
              <a:buAutoNum type="arabicPeriod"/>
            </a:pPr>
            <a:r>
              <a:rPr lang="cs-CZ" b="1" i="0" dirty="0">
                <a:solidFill>
                  <a:srgbClr val="000000"/>
                </a:solidFill>
                <a:effectLst/>
                <a:latin typeface="arial" panose="020B0604020202020204" pitchFamily="34" charset="0"/>
              </a:rPr>
              <a:t>Schválení programu pracovního setkání</a:t>
            </a:r>
          </a:p>
          <a:p>
            <a:pPr marL="342900" indent="-342900" algn="l">
              <a:buAutoNum type="arabicPeriod"/>
            </a:pPr>
            <a:r>
              <a:rPr lang="cs-CZ" i="0" dirty="0">
                <a:solidFill>
                  <a:srgbClr val="000000"/>
                </a:solidFill>
                <a:effectLst/>
                <a:latin typeface="arial" panose="020B0604020202020204" pitchFamily="34" charset="0"/>
              </a:rPr>
              <a:t>Informace o stavu plnění podmínek programu Organizace sportu v KŠS</a:t>
            </a:r>
          </a:p>
          <a:p>
            <a:pPr marL="342900" indent="-342900" algn="l">
              <a:buAutoNum type="arabicPeriod"/>
            </a:pPr>
            <a:r>
              <a:rPr lang="cs-CZ" i="0" dirty="0">
                <a:solidFill>
                  <a:srgbClr val="000000"/>
                </a:solidFill>
                <a:effectLst/>
                <a:latin typeface="arial" panose="020B0604020202020204" pitchFamily="34" charset="0"/>
              </a:rPr>
              <a:t>Hospodaření v KŠS</a:t>
            </a:r>
          </a:p>
          <a:p>
            <a:pPr marL="342900" indent="-342900" algn="l">
              <a:buAutoNum type="arabicPeriod"/>
            </a:pPr>
            <a:r>
              <a:rPr lang="cs-CZ" i="0" dirty="0">
                <a:solidFill>
                  <a:srgbClr val="000000"/>
                </a:solidFill>
                <a:effectLst/>
                <a:latin typeface="arial" panose="020B0604020202020204" pitchFamily="34" charset="0"/>
              </a:rPr>
              <a:t>Návrhy změn legislativy ŠSČR</a:t>
            </a:r>
          </a:p>
          <a:p>
            <a:pPr marL="342900" indent="-342900" algn="l">
              <a:buAutoNum type="arabicPeriod"/>
            </a:pPr>
            <a:r>
              <a:rPr lang="cs-CZ" i="0" dirty="0">
                <a:solidFill>
                  <a:srgbClr val="000000"/>
                </a:solidFill>
                <a:effectLst/>
                <a:latin typeface="arial" panose="020B0604020202020204" pitchFamily="34" charset="0"/>
              </a:rPr>
              <a:t>Příprava digitalizace registrace (prezentace a otevření diskuse o součinnosti krajů při zavedení systému)</a:t>
            </a:r>
          </a:p>
          <a:p>
            <a:pPr marL="342900" indent="-342900" algn="l">
              <a:buAutoNum type="arabicPeriod"/>
            </a:pPr>
            <a:r>
              <a:rPr lang="cs-CZ" i="0" dirty="0">
                <a:solidFill>
                  <a:srgbClr val="000000"/>
                </a:solidFill>
                <a:effectLst/>
                <a:latin typeface="arial" panose="020B0604020202020204" pitchFamily="34" charset="0"/>
              </a:rPr>
              <a:t>Různé</a:t>
            </a:r>
          </a:p>
          <a:p>
            <a:pPr marL="342900" indent="-342900" algn="l">
              <a:buAutoNum type="arabicPeriod"/>
            </a:pPr>
            <a:r>
              <a:rPr lang="cs-CZ" i="0" dirty="0">
                <a:solidFill>
                  <a:srgbClr val="000000"/>
                </a:solidFill>
                <a:effectLst/>
                <a:latin typeface="arial" panose="020B0604020202020204" pitchFamily="34" charset="0"/>
              </a:rPr>
              <a:t>Závěr – plánován na 15:00</a:t>
            </a:r>
          </a:p>
          <a:p>
            <a:pPr algn="l"/>
            <a:endParaRPr lang="cs-CZ" b="0" i="0" dirty="0">
              <a:solidFill>
                <a:srgbClr val="000000"/>
              </a:solidFill>
              <a:effectLst/>
              <a:latin typeface="arial" panose="020B0604020202020204" pitchFamily="34" charset="0"/>
            </a:endParaRPr>
          </a:p>
          <a:p>
            <a:pPr algn="l"/>
            <a:r>
              <a:rPr lang="cs-CZ" b="0" i="0" dirty="0">
                <a:solidFill>
                  <a:srgbClr val="000000"/>
                </a:solidFill>
                <a:effectLst/>
                <a:latin typeface="arial" panose="020B0604020202020204" pitchFamily="34" charset="0"/>
              </a:rPr>
              <a:t>Přestávka na oběd cca 13:00. </a:t>
            </a:r>
            <a:endParaRPr lang="cs-CZ" dirty="0"/>
          </a:p>
        </p:txBody>
      </p:sp>
    </p:spTree>
    <p:extLst>
      <p:ext uri="{BB962C8B-B14F-4D97-AF65-F5344CB8AC3E}">
        <p14:creationId xmlns:p14="http://schemas.microsoft.com/office/powerpoint/2010/main" val="2470399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7E39F-1D1F-495E-7FB6-83618969C074}"/>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AC676DA6-D0C4-19CF-53C3-9C6725F71D83}"/>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Navrhovaný program </a:t>
            </a:r>
            <a:endParaRPr lang="cs-CZ" sz="2000" b="1" dirty="0"/>
          </a:p>
        </p:txBody>
      </p:sp>
      <p:sp>
        <p:nvSpPr>
          <p:cNvPr id="8" name="TextovéPole 7">
            <a:extLst>
              <a:ext uri="{FF2B5EF4-FFF2-40B4-BE49-F238E27FC236}">
                <a16:creationId xmlns:a16="http://schemas.microsoft.com/office/drawing/2014/main" id="{54C80864-C0E5-7AA2-10C5-E814A788624D}"/>
              </a:ext>
            </a:extLst>
          </p:cNvPr>
          <p:cNvSpPr txBox="1"/>
          <p:nvPr/>
        </p:nvSpPr>
        <p:spPr>
          <a:xfrm>
            <a:off x="580227" y="1052736"/>
            <a:ext cx="7160125" cy="3416320"/>
          </a:xfrm>
          <a:prstGeom prst="rect">
            <a:avLst/>
          </a:prstGeom>
          <a:noFill/>
        </p:spPr>
        <p:txBody>
          <a:bodyPr wrap="square">
            <a:spAutoFit/>
          </a:bodyPr>
          <a:lstStyle/>
          <a:p>
            <a:pPr marL="342900" indent="-342900" algn="l">
              <a:buAutoNum type="arabicPeriod"/>
            </a:pPr>
            <a:r>
              <a:rPr lang="cs-CZ" i="0" dirty="0">
                <a:solidFill>
                  <a:srgbClr val="000000"/>
                </a:solidFill>
                <a:effectLst/>
                <a:latin typeface="arial" panose="020B0604020202020204" pitchFamily="34" charset="0"/>
              </a:rPr>
              <a:t>Zahájení v 10:00</a:t>
            </a:r>
          </a:p>
          <a:p>
            <a:pPr marL="342900" indent="-342900" algn="l">
              <a:buAutoNum type="arabicPeriod"/>
            </a:pPr>
            <a:r>
              <a:rPr lang="cs-CZ" i="0" dirty="0">
                <a:solidFill>
                  <a:srgbClr val="000000"/>
                </a:solidFill>
                <a:effectLst/>
                <a:latin typeface="arial" panose="020B0604020202020204" pitchFamily="34" charset="0"/>
              </a:rPr>
              <a:t>Schválení programu pracovního setkání</a:t>
            </a:r>
          </a:p>
          <a:p>
            <a:pPr marL="342900" indent="-342900" algn="l">
              <a:buAutoNum type="arabicPeriod"/>
            </a:pPr>
            <a:r>
              <a:rPr lang="cs-CZ" b="1" i="0" dirty="0">
                <a:solidFill>
                  <a:srgbClr val="000000"/>
                </a:solidFill>
                <a:effectLst/>
                <a:latin typeface="arial" panose="020B0604020202020204" pitchFamily="34" charset="0"/>
              </a:rPr>
              <a:t>Informace o stavu plnění podmínek programu Organizace sportu v KŠS</a:t>
            </a:r>
          </a:p>
          <a:p>
            <a:pPr marL="342900" indent="-342900" algn="l">
              <a:buAutoNum type="arabicPeriod"/>
            </a:pPr>
            <a:r>
              <a:rPr lang="cs-CZ" i="0" dirty="0">
                <a:solidFill>
                  <a:srgbClr val="000000"/>
                </a:solidFill>
                <a:effectLst/>
                <a:latin typeface="arial" panose="020B0604020202020204" pitchFamily="34" charset="0"/>
              </a:rPr>
              <a:t>Hospodaření v KŠS</a:t>
            </a:r>
          </a:p>
          <a:p>
            <a:pPr marL="342900" indent="-342900" algn="l">
              <a:buAutoNum type="arabicPeriod"/>
            </a:pPr>
            <a:r>
              <a:rPr lang="cs-CZ" i="0" dirty="0">
                <a:solidFill>
                  <a:srgbClr val="000000"/>
                </a:solidFill>
                <a:effectLst/>
                <a:latin typeface="arial" panose="020B0604020202020204" pitchFamily="34" charset="0"/>
              </a:rPr>
              <a:t>Návrhy změn legislativy ŠSČR</a:t>
            </a:r>
          </a:p>
          <a:p>
            <a:pPr marL="342900" indent="-342900" algn="l">
              <a:buAutoNum type="arabicPeriod"/>
            </a:pPr>
            <a:r>
              <a:rPr lang="cs-CZ" i="0" dirty="0">
                <a:solidFill>
                  <a:srgbClr val="000000"/>
                </a:solidFill>
                <a:effectLst/>
                <a:latin typeface="arial" panose="020B0604020202020204" pitchFamily="34" charset="0"/>
              </a:rPr>
              <a:t>Příprava digitalizace registrace (prezentace a otevření diskuse o součinnosti krajů při zavedení systému)</a:t>
            </a:r>
          </a:p>
          <a:p>
            <a:pPr marL="342900" indent="-342900" algn="l">
              <a:buAutoNum type="arabicPeriod"/>
            </a:pPr>
            <a:r>
              <a:rPr lang="cs-CZ" i="0" dirty="0">
                <a:solidFill>
                  <a:srgbClr val="000000"/>
                </a:solidFill>
                <a:effectLst/>
                <a:latin typeface="arial" panose="020B0604020202020204" pitchFamily="34" charset="0"/>
              </a:rPr>
              <a:t>Různé</a:t>
            </a:r>
          </a:p>
          <a:p>
            <a:pPr marL="342900" indent="-342900" algn="l">
              <a:buAutoNum type="arabicPeriod"/>
            </a:pPr>
            <a:r>
              <a:rPr lang="cs-CZ" i="0" dirty="0">
                <a:solidFill>
                  <a:srgbClr val="000000"/>
                </a:solidFill>
                <a:effectLst/>
                <a:latin typeface="arial" panose="020B0604020202020204" pitchFamily="34" charset="0"/>
              </a:rPr>
              <a:t>Závěr – plánován na 15:00</a:t>
            </a:r>
          </a:p>
          <a:p>
            <a:pPr algn="l"/>
            <a:endParaRPr lang="cs-CZ" b="0" i="0" dirty="0">
              <a:solidFill>
                <a:srgbClr val="000000"/>
              </a:solidFill>
              <a:effectLst/>
              <a:latin typeface="arial" panose="020B0604020202020204" pitchFamily="34" charset="0"/>
            </a:endParaRPr>
          </a:p>
          <a:p>
            <a:pPr algn="l"/>
            <a:r>
              <a:rPr lang="cs-CZ" b="0" i="0" dirty="0">
                <a:solidFill>
                  <a:srgbClr val="000000"/>
                </a:solidFill>
                <a:effectLst/>
                <a:latin typeface="arial" panose="020B0604020202020204" pitchFamily="34" charset="0"/>
              </a:rPr>
              <a:t>Přestávka na oběd cca 13:00. </a:t>
            </a:r>
            <a:endParaRPr lang="cs-CZ" dirty="0"/>
          </a:p>
        </p:txBody>
      </p:sp>
    </p:spTree>
    <p:extLst>
      <p:ext uri="{BB962C8B-B14F-4D97-AF65-F5344CB8AC3E}">
        <p14:creationId xmlns:p14="http://schemas.microsoft.com/office/powerpoint/2010/main" val="2113555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A2437-4427-E22F-E959-5ECE3F5065F0}"/>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6D2DC591-E5DE-DDAB-64C6-85AC5421379E}"/>
              </a:ext>
            </a:extLst>
          </p:cNvPr>
          <p:cNvSpPr txBox="1"/>
          <p:nvPr/>
        </p:nvSpPr>
        <p:spPr>
          <a:xfrm>
            <a:off x="611560" y="404664"/>
            <a:ext cx="8352928" cy="400110"/>
          </a:xfrm>
          <a:prstGeom prst="rect">
            <a:avLst/>
          </a:prstGeom>
          <a:noFill/>
        </p:spPr>
        <p:txBody>
          <a:bodyPr wrap="square" rtlCol="0">
            <a:spAutoFit/>
          </a:bodyPr>
          <a:lstStyle/>
          <a:p>
            <a:r>
              <a:rPr lang="cs-CZ" sz="2000" b="1" dirty="0">
                <a:solidFill>
                  <a:srgbClr val="000000"/>
                </a:solidFill>
                <a:latin typeface="arial" panose="020B0604020202020204" pitchFamily="34" charset="0"/>
              </a:rPr>
              <a:t>Informace o stavu plnění podmínek programu </a:t>
            </a:r>
            <a:r>
              <a:rPr lang="cs-CZ" sz="2000" b="1" dirty="0" err="1">
                <a:solidFill>
                  <a:srgbClr val="000000"/>
                </a:solidFill>
                <a:latin typeface="arial" panose="020B0604020202020204" pitchFamily="34" charset="0"/>
              </a:rPr>
              <a:t>Org</a:t>
            </a:r>
            <a:r>
              <a:rPr lang="cs-CZ" sz="2000" b="1" dirty="0">
                <a:solidFill>
                  <a:srgbClr val="000000"/>
                </a:solidFill>
                <a:latin typeface="arial" panose="020B0604020202020204" pitchFamily="34" charset="0"/>
              </a:rPr>
              <a:t>. sportu v KŠS</a:t>
            </a:r>
          </a:p>
        </p:txBody>
      </p:sp>
      <p:graphicFrame>
        <p:nvGraphicFramePr>
          <p:cNvPr id="4" name="Tabulka 3">
            <a:extLst>
              <a:ext uri="{FF2B5EF4-FFF2-40B4-BE49-F238E27FC236}">
                <a16:creationId xmlns:a16="http://schemas.microsoft.com/office/drawing/2014/main" id="{DEEB2C5A-06C7-4923-2034-5D87A1D94D7D}"/>
              </a:ext>
            </a:extLst>
          </p:cNvPr>
          <p:cNvGraphicFramePr>
            <a:graphicFrameLocks noGrp="1"/>
          </p:cNvGraphicFramePr>
          <p:nvPr>
            <p:extLst>
              <p:ext uri="{D42A27DB-BD31-4B8C-83A1-F6EECF244321}">
                <p14:modId xmlns:p14="http://schemas.microsoft.com/office/powerpoint/2010/main" val="1380796272"/>
              </p:ext>
            </p:extLst>
          </p:nvPr>
        </p:nvGraphicFramePr>
        <p:xfrm>
          <a:off x="611560" y="1196752"/>
          <a:ext cx="7715200" cy="3513520"/>
        </p:xfrm>
        <a:graphic>
          <a:graphicData uri="http://schemas.openxmlformats.org/drawingml/2006/table">
            <a:tbl>
              <a:tblPr/>
              <a:tblGrid>
                <a:gridCol w="2518756">
                  <a:extLst>
                    <a:ext uri="{9D8B030D-6E8A-4147-A177-3AD203B41FA5}">
                      <a16:colId xmlns:a16="http://schemas.microsoft.com/office/drawing/2014/main" val="3902919304"/>
                    </a:ext>
                  </a:extLst>
                </a:gridCol>
                <a:gridCol w="5196444">
                  <a:extLst>
                    <a:ext uri="{9D8B030D-6E8A-4147-A177-3AD203B41FA5}">
                      <a16:colId xmlns:a16="http://schemas.microsoft.com/office/drawing/2014/main" val="1593361924"/>
                    </a:ext>
                  </a:extLst>
                </a:gridCol>
              </a:tblGrid>
              <a:tr h="172073">
                <a:tc>
                  <a:txBody>
                    <a:bodyPr/>
                    <a:lstStyle/>
                    <a:p>
                      <a:pPr algn="l" fontAlgn="b">
                        <a:buNone/>
                      </a:pPr>
                      <a:r>
                        <a:rPr lang="cs-CZ" sz="1200" b="1" i="0" u="none" strike="noStrike">
                          <a:solidFill>
                            <a:srgbClr val="000000"/>
                          </a:solidFill>
                          <a:effectLst/>
                          <a:latin typeface="Arial" panose="020B0604020202020204" pitchFamily="34" charset="0"/>
                        </a:rPr>
                        <a:t> </a:t>
                      </a:r>
                    </a:p>
                  </a:txBody>
                  <a:tcPr marL="6235" marR="6235" marT="623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cs-CZ" sz="1200" b="1" i="0" u="none" strike="noStrike">
                          <a:solidFill>
                            <a:srgbClr val="000000"/>
                          </a:solidFill>
                          <a:effectLst/>
                          <a:latin typeface="Arial" panose="020B0604020202020204" pitchFamily="34" charset="0"/>
                        </a:rPr>
                        <a:t> </a:t>
                      </a:r>
                    </a:p>
                  </a:txBody>
                  <a:tcPr marL="6235" marR="6235" marT="6235"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8882692"/>
                  </a:ext>
                </a:extLst>
              </a:tr>
              <a:tr h="179555">
                <a:tc>
                  <a:txBody>
                    <a:bodyPr/>
                    <a:lstStyle/>
                    <a:p>
                      <a:pPr algn="l" fontAlgn="b">
                        <a:buNone/>
                      </a:pPr>
                      <a:r>
                        <a:rPr lang="cs-CZ" sz="1200" b="1" i="0" u="none" strike="noStrike">
                          <a:solidFill>
                            <a:srgbClr val="000000"/>
                          </a:solidFill>
                          <a:effectLst/>
                          <a:latin typeface="Arial" panose="020B0604020202020204" pitchFamily="34" charset="0"/>
                        </a:rPr>
                        <a:t>Název</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cs-CZ" sz="1200" b="1" i="0" u="none" strike="noStrike">
                          <a:solidFill>
                            <a:srgbClr val="000000"/>
                          </a:solidFill>
                          <a:effectLst/>
                          <a:latin typeface="Arial" panose="020B0604020202020204" pitchFamily="34" charset="0"/>
                        </a:rPr>
                        <a:t>Stav - Spolkový rejstřík</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0866838"/>
                  </a:ext>
                </a:extLst>
              </a:tr>
              <a:tr h="172073">
                <a:tc>
                  <a:txBody>
                    <a:bodyPr/>
                    <a:lstStyle/>
                    <a:p>
                      <a:pPr algn="l" fontAlgn="b">
                        <a:buNone/>
                      </a:pPr>
                      <a:r>
                        <a:rPr lang="cs-CZ" sz="1200" b="0" i="0" u="none" strike="noStrike">
                          <a:solidFill>
                            <a:srgbClr val="000000"/>
                          </a:solidFill>
                          <a:effectLst/>
                          <a:latin typeface="Arial" panose="020B0604020202020204" pitchFamily="34" charset="0"/>
                        </a:rPr>
                        <a:t>Pražský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Účetní závěrka 2025 dosud nezaložena (bude schválena krajskou konferencí až v prosinci)</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2041433735"/>
                  </a:ext>
                </a:extLst>
              </a:tr>
              <a:tr h="172073">
                <a:tc>
                  <a:txBody>
                    <a:bodyPr/>
                    <a:lstStyle/>
                    <a:p>
                      <a:pPr algn="l" fontAlgn="b">
                        <a:buNone/>
                      </a:pPr>
                      <a:r>
                        <a:rPr lang="cs-CZ" sz="1200" b="0" i="0" u="none" strike="noStrike">
                          <a:solidFill>
                            <a:srgbClr val="000000"/>
                          </a:solidFill>
                          <a:effectLst/>
                          <a:latin typeface="Arial" panose="020B0604020202020204" pitchFamily="34" charset="0"/>
                        </a:rPr>
                        <a:t>Středočeský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 U členů VV a RK nejsou aktualizovány údaje o dni vzniku jejich funkce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445057393"/>
                  </a:ext>
                </a:extLst>
              </a:tr>
              <a:tr h="172073">
                <a:tc>
                  <a:txBody>
                    <a:bodyPr/>
                    <a:lstStyle/>
                    <a:p>
                      <a:pPr algn="l" fontAlgn="b">
                        <a:buNone/>
                      </a:pPr>
                      <a:r>
                        <a:rPr lang="cs-CZ" sz="1200" b="0" i="0" u="none" strike="noStrike">
                          <a:solidFill>
                            <a:srgbClr val="000000"/>
                          </a:solidFill>
                          <a:effectLst/>
                          <a:latin typeface="Arial" panose="020B0604020202020204" pitchFamily="34" charset="0"/>
                        </a:rPr>
                        <a:t>Jihočeský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Bez zjištěných nedostatků v kontrolovaném rozsahu</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501297817"/>
                  </a:ext>
                </a:extLst>
              </a:tr>
              <a:tr h="172073">
                <a:tc>
                  <a:txBody>
                    <a:bodyPr/>
                    <a:lstStyle/>
                    <a:p>
                      <a:pPr algn="l" fontAlgn="b">
                        <a:buNone/>
                      </a:pPr>
                      <a:r>
                        <a:rPr lang="cs-CZ" sz="1200" b="0" i="0" u="none" strike="noStrike">
                          <a:solidFill>
                            <a:srgbClr val="000000"/>
                          </a:solidFill>
                          <a:effectLst/>
                          <a:latin typeface="Arial" panose="020B0604020202020204" pitchFamily="34" charset="0"/>
                        </a:rPr>
                        <a:t>Šachový svaz Plzeňského kraje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Účetní závěrka 2025 dosud nezaložena</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865130895"/>
                  </a:ext>
                </a:extLst>
              </a:tr>
              <a:tr h="172073">
                <a:tc>
                  <a:txBody>
                    <a:bodyPr/>
                    <a:lstStyle/>
                    <a:p>
                      <a:pPr algn="l" fontAlgn="b">
                        <a:buNone/>
                      </a:pPr>
                      <a:r>
                        <a:rPr lang="cs-CZ" sz="1200" b="0" i="0" u="none" strike="noStrike">
                          <a:solidFill>
                            <a:srgbClr val="000000"/>
                          </a:solidFill>
                          <a:effectLst/>
                          <a:latin typeface="Arial" panose="020B0604020202020204" pitchFamily="34" charset="0"/>
                        </a:rPr>
                        <a:t>Krajský šachový svaz Karlovy Vary</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Bez zjištěných nedostatků v kontrolovaném rozsahu</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526956288"/>
                  </a:ext>
                </a:extLst>
              </a:tr>
              <a:tr h="172073">
                <a:tc>
                  <a:txBody>
                    <a:bodyPr/>
                    <a:lstStyle/>
                    <a:p>
                      <a:pPr algn="l" fontAlgn="b">
                        <a:buNone/>
                      </a:pPr>
                      <a:r>
                        <a:rPr lang="cs-CZ" sz="1200" b="0" i="0" u="none" strike="noStrike">
                          <a:solidFill>
                            <a:srgbClr val="000000"/>
                          </a:solidFill>
                          <a:effectLst/>
                          <a:latin typeface="Arial" panose="020B0604020202020204" pitchFamily="34" charset="0"/>
                        </a:rPr>
                        <a:t>Ústecký krajský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Účetní závěrka 2025 dosud nezaložena</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1328329563"/>
                  </a:ext>
                </a:extLst>
              </a:tr>
              <a:tr h="172073">
                <a:tc>
                  <a:txBody>
                    <a:bodyPr/>
                    <a:lstStyle/>
                    <a:p>
                      <a:pPr algn="l" fontAlgn="b">
                        <a:buNone/>
                      </a:pPr>
                      <a:r>
                        <a:rPr lang="cs-CZ" sz="1200" b="0" i="0" u="none" strike="noStrike">
                          <a:solidFill>
                            <a:srgbClr val="000000"/>
                          </a:solidFill>
                          <a:effectLst/>
                          <a:latin typeface="Arial" panose="020B0604020202020204" pitchFamily="34" charset="0"/>
                        </a:rPr>
                        <a:t>Šachový svaz Libereckého kraje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Není aktualizován statutární orgán a revizní komise, chybí účetní závěrky 2024 a 2025</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826481817"/>
                  </a:ext>
                </a:extLst>
              </a:tr>
              <a:tr h="172073">
                <a:tc>
                  <a:txBody>
                    <a:bodyPr/>
                    <a:lstStyle/>
                    <a:p>
                      <a:pPr algn="l" fontAlgn="b">
                        <a:buNone/>
                      </a:pPr>
                      <a:r>
                        <a:rPr lang="cs-CZ" sz="1200" b="0" i="0" u="none" strike="noStrike">
                          <a:solidFill>
                            <a:srgbClr val="000000"/>
                          </a:solidFill>
                          <a:effectLst/>
                          <a:latin typeface="Arial" panose="020B0604020202020204" pitchFamily="34" charset="0"/>
                        </a:rPr>
                        <a:t>Královéhradecký krajský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dirty="0">
                          <a:effectLst/>
                          <a:latin typeface="Arial" panose="020B0604020202020204" pitchFamily="34" charset="0"/>
                        </a:rPr>
                        <a:t>Bez zjištěných nedostatků v kontrolovaném rozsahu</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673316594"/>
                  </a:ext>
                </a:extLst>
              </a:tr>
              <a:tr h="172073">
                <a:tc>
                  <a:txBody>
                    <a:bodyPr/>
                    <a:lstStyle/>
                    <a:p>
                      <a:pPr algn="l" fontAlgn="b">
                        <a:buNone/>
                      </a:pPr>
                      <a:r>
                        <a:rPr lang="cs-CZ" sz="1200" b="0" i="0" u="none" strike="noStrike">
                          <a:solidFill>
                            <a:srgbClr val="000000"/>
                          </a:solidFill>
                          <a:effectLst/>
                          <a:latin typeface="Arial" panose="020B0604020202020204" pitchFamily="34" charset="0"/>
                        </a:rPr>
                        <a:t>Pardubický krajský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Není aktualizován statutární orgán a revizní komise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876549885"/>
                  </a:ext>
                </a:extLst>
              </a:tr>
              <a:tr h="172073">
                <a:tc>
                  <a:txBody>
                    <a:bodyPr/>
                    <a:lstStyle/>
                    <a:p>
                      <a:pPr algn="l" fontAlgn="b">
                        <a:buNone/>
                      </a:pPr>
                      <a:r>
                        <a:rPr lang="cs-CZ" sz="1200" b="0" i="0" u="none" strike="noStrike">
                          <a:solidFill>
                            <a:srgbClr val="000000"/>
                          </a:solidFill>
                          <a:effectLst/>
                          <a:latin typeface="Arial" panose="020B0604020202020204" pitchFamily="34" charset="0"/>
                        </a:rPr>
                        <a:t>Krajský šachový svaz Vysočina</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Není aktualizován statutární orgán a revizní komise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040441445"/>
                  </a:ext>
                </a:extLst>
              </a:tr>
              <a:tr h="172073">
                <a:tc>
                  <a:txBody>
                    <a:bodyPr/>
                    <a:lstStyle/>
                    <a:p>
                      <a:pPr algn="l" fontAlgn="b">
                        <a:buNone/>
                      </a:pPr>
                      <a:r>
                        <a:rPr lang="cs-CZ" sz="1200" b="0" i="0" u="none" strike="noStrike">
                          <a:solidFill>
                            <a:srgbClr val="000000"/>
                          </a:solidFill>
                          <a:effectLst/>
                          <a:latin typeface="Arial" panose="020B0604020202020204" pitchFamily="34" charset="0"/>
                        </a:rPr>
                        <a:t>Jihomoravský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solidFill>
                            <a:srgbClr val="000000"/>
                          </a:solidFill>
                          <a:effectLst/>
                          <a:latin typeface="Arial" panose="020B0604020202020204" pitchFamily="34" charset="0"/>
                        </a:rPr>
                        <a:t>Chybí účetní závěrky 2023, 2024, 2025</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424776972"/>
                  </a:ext>
                </a:extLst>
              </a:tr>
              <a:tr h="172073">
                <a:tc>
                  <a:txBody>
                    <a:bodyPr/>
                    <a:lstStyle/>
                    <a:p>
                      <a:pPr algn="l" fontAlgn="b">
                        <a:buNone/>
                      </a:pPr>
                      <a:r>
                        <a:rPr lang="cs-CZ" sz="1200" b="0" i="0" u="none" strike="noStrike">
                          <a:solidFill>
                            <a:srgbClr val="000000"/>
                          </a:solidFill>
                          <a:effectLst/>
                          <a:latin typeface="Arial" panose="020B0604020202020204" pitchFamily="34" charset="0"/>
                        </a:rPr>
                        <a:t>Šachový svaz Zlínského kraje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Bez zjištěných nedostatků v kontrolovaném rozsahu</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99185519"/>
                  </a:ext>
                </a:extLst>
              </a:tr>
              <a:tr h="172073">
                <a:tc>
                  <a:txBody>
                    <a:bodyPr/>
                    <a:lstStyle/>
                    <a:p>
                      <a:pPr algn="l" fontAlgn="b">
                        <a:buNone/>
                      </a:pPr>
                      <a:r>
                        <a:rPr lang="cs-CZ" sz="1200" b="0" i="0" u="none" strike="noStrike">
                          <a:solidFill>
                            <a:srgbClr val="000000"/>
                          </a:solidFill>
                          <a:effectLst/>
                          <a:latin typeface="Arial" panose="020B0604020202020204" pitchFamily="34" charset="0"/>
                        </a:rPr>
                        <a:t>Šachový svaz Olomouckého kraje</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a:effectLst/>
                          <a:latin typeface="Arial" panose="020B0604020202020204" pitchFamily="34" charset="0"/>
                        </a:rPr>
                        <a:t>Účetní závěrka 2025 dosud nezaložena</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E4BC"/>
                    </a:solidFill>
                  </a:tcPr>
                </a:tc>
                <a:extLst>
                  <a:ext uri="{0D108BD9-81ED-4DB2-BD59-A6C34878D82A}">
                    <a16:rowId xmlns:a16="http://schemas.microsoft.com/office/drawing/2014/main" val="3892961524"/>
                  </a:ext>
                </a:extLst>
              </a:tr>
              <a:tr h="172073">
                <a:tc>
                  <a:txBody>
                    <a:bodyPr/>
                    <a:lstStyle/>
                    <a:p>
                      <a:pPr algn="l" fontAlgn="b">
                        <a:buNone/>
                      </a:pPr>
                      <a:r>
                        <a:rPr lang="cs-CZ" sz="1200" b="0" i="0" u="none" strike="noStrike">
                          <a:solidFill>
                            <a:srgbClr val="000000"/>
                          </a:solidFill>
                          <a:effectLst/>
                          <a:latin typeface="Arial" panose="020B0604020202020204" pitchFamily="34" charset="0"/>
                        </a:rPr>
                        <a:t>Moravskoslezský krajský šachový svaz</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cs-CZ" sz="1000" b="1" i="0" u="none" strike="noStrike" dirty="0">
                          <a:effectLst/>
                          <a:latin typeface="Arial" panose="020B0604020202020204" pitchFamily="34" charset="0"/>
                        </a:rPr>
                        <a:t>Bez zjištěných nedostatků v kontrolovaném rozsahu</a:t>
                      </a:r>
                    </a:p>
                  </a:txBody>
                  <a:tcPr marL="6235" marR="6235" marT="62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878603844"/>
                  </a:ext>
                </a:extLst>
              </a:tr>
            </a:tbl>
          </a:graphicData>
        </a:graphic>
      </p:graphicFrame>
    </p:spTree>
    <p:extLst>
      <p:ext uri="{BB962C8B-B14F-4D97-AF65-F5344CB8AC3E}">
        <p14:creationId xmlns:p14="http://schemas.microsoft.com/office/powerpoint/2010/main" val="3843333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9349-550B-33CC-4B50-6BE47F261483}"/>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CC5A134B-BC3A-F703-75D5-3A5F35CEE98F}"/>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Navrhovaný program </a:t>
            </a:r>
            <a:endParaRPr lang="cs-CZ" sz="2000" b="1" dirty="0"/>
          </a:p>
        </p:txBody>
      </p:sp>
      <p:sp>
        <p:nvSpPr>
          <p:cNvPr id="8" name="TextovéPole 7">
            <a:extLst>
              <a:ext uri="{FF2B5EF4-FFF2-40B4-BE49-F238E27FC236}">
                <a16:creationId xmlns:a16="http://schemas.microsoft.com/office/drawing/2014/main" id="{31A8482A-8073-ACE5-C4EC-5FD537D07A3A}"/>
              </a:ext>
            </a:extLst>
          </p:cNvPr>
          <p:cNvSpPr txBox="1"/>
          <p:nvPr/>
        </p:nvSpPr>
        <p:spPr>
          <a:xfrm>
            <a:off x="580227" y="1052736"/>
            <a:ext cx="7160125" cy="3416320"/>
          </a:xfrm>
          <a:prstGeom prst="rect">
            <a:avLst/>
          </a:prstGeom>
          <a:noFill/>
        </p:spPr>
        <p:txBody>
          <a:bodyPr wrap="square">
            <a:spAutoFit/>
          </a:bodyPr>
          <a:lstStyle/>
          <a:p>
            <a:pPr marL="342900" indent="-342900" algn="l">
              <a:buAutoNum type="arabicPeriod"/>
            </a:pPr>
            <a:r>
              <a:rPr lang="cs-CZ" i="0" dirty="0">
                <a:solidFill>
                  <a:srgbClr val="000000"/>
                </a:solidFill>
                <a:effectLst/>
                <a:latin typeface="arial" panose="020B0604020202020204" pitchFamily="34" charset="0"/>
              </a:rPr>
              <a:t>Zahájení v 10:00</a:t>
            </a:r>
          </a:p>
          <a:p>
            <a:pPr marL="342900" indent="-342900" algn="l">
              <a:buAutoNum type="arabicPeriod"/>
            </a:pPr>
            <a:r>
              <a:rPr lang="cs-CZ" i="0" dirty="0">
                <a:solidFill>
                  <a:srgbClr val="000000"/>
                </a:solidFill>
                <a:effectLst/>
                <a:latin typeface="arial" panose="020B0604020202020204" pitchFamily="34" charset="0"/>
              </a:rPr>
              <a:t>Schválení programu pracovního setkání</a:t>
            </a:r>
          </a:p>
          <a:p>
            <a:pPr marL="342900" indent="-342900" algn="l">
              <a:buAutoNum type="arabicPeriod"/>
            </a:pPr>
            <a:r>
              <a:rPr lang="cs-CZ" i="0" dirty="0">
                <a:solidFill>
                  <a:srgbClr val="000000"/>
                </a:solidFill>
                <a:effectLst/>
                <a:latin typeface="arial" panose="020B0604020202020204" pitchFamily="34" charset="0"/>
              </a:rPr>
              <a:t>Informace o stavu plnění podmínek programu Organizace sportu v KŠS</a:t>
            </a:r>
          </a:p>
          <a:p>
            <a:pPr marL="342900" indent="-342900" algn="l">
              <a:buAutoNum type="arabicPeriod"/>
            </a:pPr>
            <a:r>
              <a:rPr lang="cs-CZ" b="1" i="0" dirty="0">
                <a:solidFill>
                  <a:srgbClr val="000000"/>
                </a:solidFill>
                <a:effectLst/>
                <a:latin typeface="arial" panose="020B0604020202020204" pitchFamily="34" charset="0"/>
              </a:rPr>
              <a:t>Hospodaření v KŠS</a:t>
            </a:r>
          </a:p>
          <a:p>
            <a:pPr marL="342900" indent="-342900" algn="l">
              <a:buAutoNum type="arabicPeriod"/>
            </a:pPr>
            <a:r>
              <a:rPr lang="cs-CZ" i="0" dirty="0">
                <a:solidFill>
                  <a:srgbClr val="000000"/>
                </a:solidFill>
                <a:effectLst/>
                <a:latin typeface="arial" panose="020B0604020202020204" pitchFamily="34" charset="0"/>
              </a:rPr>
              <a:t>Návrhy změn legislativy ŠSČR</a:t>
            </a:r>
          </a:p>
          <a:p>
            <a:pPr marL="342900" indent="-342900" algn="l">
              <a:buAutoNum type="arabicPeriod"/>
            </a:pPr>
            <a:r>
              <a:rPr lang="cs-CZ" i="0" dirty="0">
                <a:solidFill>
                  <a:srgbClr val="000000"/>
                </a:solidFill>
                <a:effectLst/>
                <a:latin typeface="arial" panose="020B0604020202020204" pitchFamily="34" charset="0"/>
              </a:rPr>
              <a:t>Příprava digitalizace registrace (prezentace a otevření diskuse o součinnosti krajů při zavedení systému)</a:t>
            </a:r>
          </a:p>
          <a:p>
            <a:pPr marL="342900" indent="-342900" algn="l">
              <a:buAutoNum type="arabicPeriod"/>
            </a:pPr>
            <a:r>
              <a:rPr lang="cs-CZ" i="0" dirty="0">
                <a:solidFill>
                  <a:srgbClr val="000000"/>
                </a:solidFill>
                <a:effectLst/>
                <a:latin typeface="arial" panose="020B0604020202020204" pitchFamily="34" charset="0"/>
              </a:rPr>
              <a:t>Různé</a:t>
            </a:r>
          </a:p>
          <a:p>
            <a:pPr marL="342900" indent="-342900" algn="l">
              <a:buAutoNum type="arabicPeriod"/>
            </a:pPr>
            <a:r>
              <a:rPr lang="cs-CZ" i="0" dirty="0">
                <a:solidFill>
                  <a:srgbClr val="000000"/>
                </a:solidFill>
                <a:effectLst/>
                <a:latin typeface="arial" panose="020B0604020202020204" pitchFamily="34" charset="0"/>
              </a:rPr>
              <a:t>Závěr – plánován na 15:00</a:t>
            </a:r>
          </a:p>
          <a:p>
            <a:pPr algn="l"/>
            <a:endParaRPr lang="cs-CZ" b="0" i="0" dirty="0">
              <a:solidFill>
                <a:srgbClr val="000000"/>
              </a:solidFill>
              <a:effectLst/>
              <a:latin typeface="arial" panose="020B0604020202020204" pitchFamily="34" charset="0"/>
            </a:endParaRPr>
          </a:p>
          <a:p>
            <a:pPr algn="l"/>
            <a:r>
              <a:rPr lang="cs-CZ" b="0" i="0" dirty="0">
                <a:solidFill>
                  <a:srgbClr val="000000"/>
                </a:solidFill>
                <a:effectLst/>
                <a:latin typeface="arial" panose="020B0604020202020204" pitchFamily="34" charset="0"/>
              </a:rPr>
              <a:t>Přestávka na oběd cca 13:00. </a:t>
            </a:r>
            <a:endParaRPr lang="cs-CZ" dirty="0"/>
          </a:p>
        </p:txBody>
      </p:sp>
    </p:spTree>
    <p:extLst>
      <p:ext uri="{BB962C8B-B14F-4D97-AF65-F5344CB8AC3E}">
        <p14:creationId xmlns:p14="http://schemas.microsoft.com/office/powerpoint/2010/main" val="1955479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DFB47-A43E-7D9C-DCFC-829B18095D23}"/>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828278D5-99CC-E446-7589-54F535CA3B81}"/>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Navrhovaný program </a:t>
            </a:r>
            <a:endParaRPr lang="cs-CZ" sz="2000" b="1" dirty="0"/>
          </a:p>
        </p:txBody>
      </p:sp>
      <p:sp>
        <p:nvSpPr>
          <p:cNvPr id="8" name="TextovéPole 7">
            <a:extLst>
              <a:ext uri="{FF2B5EF4-FFF2-40B4-BE49-F238E27FC236}">
                <a16:creationId xmlns:a16="http://schemas.microsoft.com/office/drawing/2014/main" id="{CE72F1C6-38C8-11E6-F150-B016245283E5}"/>
              </a:ext>
            </a:extLst>
          </p:cNvPr>
          <p:cNvSpPr txBox="1"/>
          <p:nvPr/>
        </p:nvSpPr>
        <p:spPr>
          <a:xfrm>
            <a:off x="580227" y="1052736"/>
            <a:ext cx="7160125" cy="3416320"/>
          </a:xfrm>
          <a:prstGeom prst="rect">
            <a:avLst/>
          </a:prstGeom>
          <a:noFill/>
        </p:spPr>
        <p:txBody>
          <a:bodyPr wrap="square">
            <a:spAutoFit/>
          </a:bodyPr>
          <a:lstStyle/>
          <a:p>
            <a:pPr marL="342900" indent="-342900" algn="l">
              <a:buAutoNum type="arabicPeriod"/>
            </a:pPr>
            <a:r>
              <a:rPr lang="cs-CZ" i="0" dirty="0">
                <a:solidFill>
                  <a:srgbClr val="000000"/>
                </a:solidFill>
                <a:effectLst/>
                <a:latin typeface="arial" panose="020B0604020202020204" pitchFamily="34" charset="0"/>
              </a:rPr>
              <a:t>Zahájení v 10:00</a:t>
            </a:r>
          </a:p>
          <a:p>
            <a:pPr marL="342900" indent="-342900" algn="l">
              <a:buAutoNum type="arabicPeriod"/>
            </a:pPr>
            <a:r>
              <a:rPr lang="cs-CZ" i="0" dirty="0">
                <a:solidFill>
                  <a:srgbClr val="000000"/>
                </a:solidFill>
                <a:effectLst/>
                <a:latin typeface="arial" panose="020B0604020202020204" pitchFamily="34" charset="0"/>
              </a:rPr>
              <a:t>Schválení programu pracovního setkání</a:t>
            </a:r>
          </a:p>
          <a:p>
            <a:pPr marL="342900" indent="-342900" algn="l">
              <a:buAutoNum type="arabicPeriod"/>
            </a:pPr>
            <a:r>
              <a:rPr lang="cs-CZ" i="0" dirty="0">
                <a:solidFill>
                  <a:srgbClr val="000000"/>
                </a:solidFill>
                <a:effectLst/>
                <a:latin typeface="arial" panose="020B0604020202020204" pitchFamily="34" charset="0"/>
              </a:rPr>
              <a:t>Informace o stavu plnění podmínek programu Organizace sportu v KŠS</a:t>
            </a:r>
          </a:p>
          <a:p>
            <a:pPr marL="342900" indent="-342900" algn="l">
              <a:buAutoNum type="arabicPeriod"/>
            </a:pPr>
            <a:r>
              <a:rPr lang="cs-CZ" i="0" dirty="0">
                <a:solidFill>
                  <a:srgbClr val="000000"/>
                </a:solidFill>
                <a:effectLst/>
                <a:latin typeface="arial" panose="020B0604020202020204" pitchFamily="34" charset="0"/>
              </a:rPr>
              <a:t>Hospodaření v KŠS</a:t>
            </a:r>
          </a:p>
          <a:p>
            <a:pPr marL="342900" indent="-342900" algn="l">
              <a:buAutoNum type="arabicPeriod"/>
            </a:pPr>
            <a:r>
              <a:rPr lang="cs-CZ" b="1" i="0" dirty="0">
                <a:solidFill>
                  <a:srgbClr val="000000"/>
                </a:solidFill>
                <a:effectLst/>
                <a:latin typeface="arial" panose="020B0604020202020204" pitchFamily="34" charset="0"/>
              </a:rPr>
              <a:t>Návrhy změn legislativy ŠSČR</a:t>
            </a:r>
          </a:p>
          <a:p>
            <a:pPr marL="342900" indent="-342900" algn="l">
              <a:buAutoNum type="arabicPeriod"/>
            </a:pPr>
            <a:r>
              <a:rPr lang="cs-CZ" i="0" dirty="0">
                <a:solidFill>
                  <a:srgbClr val="000000"/>
                </a:solidFill>
                <a:effectLst/>
                <a:latin typeface="arial" panose="020B0604020202020204" pitchFamily="34" charset="0"/>
              </a:rPr>
              <a:t>Příprava digitalizace registrace (prezentace a otevření diskuse o součinnosti krajů při zavedení systému)</a:t>
            </a:r>
          </a:p>
          <a:p>
            <a:pPr marL="342900" indent="-342900" algn="l">
              <a:buAutoNum type="arabicPeriod"/>
            </a:pPr>
            <a:r>
              <a:rPr lang="cs-CZ" i="0" dirty="0">
                <a:solidFill>
                  <a:srgbClr val="000000"/>
                </a:solidFill>
                <a:effectLst/>
                <a:latin typeface="arial" panose="020B0604020202020204" pitchFamily="34" charset="0"/>
              </a:rPr>
              <a:t>Různé</a:t>
            </a:r>
          </a:p>
          <a:p>
            <a:pPr marL="342900" indent="-342900" algn="l">
              <a:buAutoNum type="arabicPeriod"/>
            </a:pPr>
            <a:r>
              <a:rPr lang="cs-CZ" i="0" dirty="0">
                <a:solidFill>
                  <a:srgbClr val="000000"/>
                </a:solidFill>
                <a:effectLst/>
                <a:latin typeface="arial" panose="020B0604020202020204" pitchFamily="34" charset="0"/>
              </a:rPr>
              <a:t>Závěr – plánován na 15:00</a:t>
            </a:r>
          </a:p>
          <a:p>
            <a:pPr algn="l"/>
            <a:endParaRPr lang="cs-CZ" b="0" i="0" dirty="0">
              <a:solidFill>
                <a:srgbClr val="000000"/>
              </a:solidFill>
              <a:effectLst/>
              <a:latin typeface="arial" panose="020B0604020202020204" pitchFamily="34" charset="0"/>
            </a:endParaRPr>
          </a:p>
          <a:p>
            <a:pPr algn="l"/>
            <a:r>
              <a:rPr lang="cs-CZ" b="0" i="0" dirty="0">
                <a:solidFill>
                  <a:srgbClr val="000000"/>
                </a:solidFill>
                <a:effectLst/>
                <a:latin typeface="arial" panose="020B0604020202020204" pitchFamily="34" charset="0"/>
              </a:rPr>
              <a:t>Přestávka na oběd cca 13:00. </a:t>
            </a:r>
            <a:endParaRPr lang="cs-CZ" dirty="0"/>
          </a:p>
        </p:txBody>
      </p:sp>
    </p:spTree>
    <p:extLst>
      <p:ext uri="{BB962C8B-B14F-4D97-AF65-F5344CB8AC3E}">
        <p14:creationId xmlns:p14="http://schemas.microsoft.com/office/powerpoint/2010/main" val="1646208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5C1E0AD0-EC88-50D2-BF99-8AB431C2105F}"/>
              </a:ext>
            </a:extLst>
          </p:cNvPr>
          <p:cNvSpPr txBox="1"/>
          <p:nvPr/>
        </p:nvSpPr>
        <p:spPr>
          <a:xfrm>
            <a:off x="580227" y="1052736"/>
            <a:ext cx="7736189" cy="3970318"/>
          </a:xfrm>
          <a:prstGeom prst="rect">
            <a:avLst/>
          </a:prstGeom>
          <a:noFill/>
        </p:spPr>
        <p:txBody>
          <a:bodyPr wrap="square">
            <a:spAutoFit/>
          </a:bodyPr>
          <a:lstStyle/>
          <a:p>
            <a:pPr marL="342900" indent="-342900" algn="l">
              <a:buAutoNum type="arabicPeriod"/>
            </a:pPr>
            <a:r>
              <a:rPr lang="cs-CZ" i="0" dirty="0">
                <a:solidFill>
                  <a:srgbClr val="000000"/>
                </a:solidFill>
                <a:effectLst/>
                <a:latin typeface="+mj-lt"/>
              </a:rPr>
              <a:t> Počty delegátů na Konferenci ŠSČR</a:t>
            </a:r>
          </a:p>
          <a:p>
            <a:pPr marL="342900" indent="-342900" algn="l">
              <a:buAutoNum type="arabicPeriod"/>
            </a:pPr>
            <a:endParaRPr lang="cs-CZ" dirty="0">
              <a:solidFill>
                <a:srgbClr val="000000"/>
              </a:solidFill>
              <a:latin typeface="+mj-lt"/>
            </a:endParaRPr>
          </a:p>
          <a:p>
            <a:pPr lvl="0"/>
            <a:r>
              <a:rPr lang="cs-CZ" dirty="0">
                <a:latin typeface="+mj-lt"/>
              </a:rPr>
              <a:t>Současné znění: </a:t>
            </a:r>
          </a:p>
          <a:p>
            <a:pPr marL="342900" lvl="0" indent="-342900">
              <a:buAutoNum type="alphaLcParenR"/>
            </a:pPr>
            <a:r>
              <a:rPr lang="cs-CZ" dirty="0">
                <a:latin typeface="+mj-lt"/>
              </a:rPr>
              <a:t>krajské šachové svazy v počtu jeden delegát za každých 300 registrovaných osob, minimálně však tři delegáti za každý krajský šachový svaz; </a:t>
            </a:r>
          </a:p>
          <a:p>
            <a:pPr marL="342900" lvl="0" indent="-342900">
              <a:buAutoNum type="alphaLcParenR"/>
            </a:pPr>
            <a:r>
              <a:rPr lang="cs-CZ" dirty="0">
                <a:latin typeface="+mj-lt"/>
              </a:rPr>
              <a:t>celostátní spolky vysílají každý 2 delegáty.</a:t>
            </a:r>
          </a:p>
          <a:p>
            <a:pPr marL="342900" lvl="0" indent="-342900">
              <a:buAutoNum type="alphaLcParenR"/>
            </a:pPr>
            <a:endParaRPr lang="cs-CZ" dirty="0">
              <a:latin typeface="+mj-lt"/>
            </a:endParaRPr>
          </a:p>
          <a:p>
            <a:pPr lvl="0"/>
            <a:r>
              <a:rPr lang="cs-CZ" dirty="0">
                <a:latin typeface="+mj-lt"/>
              </a:rPr>
              <a:t>Návrh:</a:t>
            </a:r>
          </a:p>
          <a:p>
            <a:pPr marL="342900" lvl="0" indent="-342900">
              <a:buFont typeface="+mj-lt"/>
              <a:buAutoNum type="alphaLcParenR"/>
            </a:pPr>
            <a:r>
              <a:rPr lang="cs-CZ" dirty="0">
                <a:latin typeface="+mj-lt"/>
              </a:rPr>
              <a:t>krajské šachové svazy v počtu jeden delegát za každých započatých 300 osob s platnou registrací, minimálně však dva delegáty a nejvýše šest delegátů za každý krajský šachový svaz; </a:t>
            </a:r>
          </a:p>
          <a:p>
            <a:pPr marL="342900" lvl="0" indent="-342900">
              <a:buFont typeface="+mj-lt"/>
              <a:buAutoNum type="alphaLcParenR"/>
            </a:pPr>
            <a:r>
              <a:rPr lang="cs-CZ" dirty="0">
                <a:latin typeface="+mj-lt"/>
              </a:rPr>
              <a:t>celostátní spolky vysílají každý 1 delegáta.</a:t>
            </a:r>
          </a:p>
          <a:p>
            <a:pPr marL="342900" indent="-342900" algn="l">
              <a:buAutoNum type="arabicPeriod"/>
            </a:pPr>
            <a:endParaRPr lang="cs-CZ" dirty="0">
              <a:latin typeface="+mj-lt"/>
            </a:endParaRPr>
          </a:p>
        </p:txBody>
      </p:sp>
      <p:sp>
        <p:nvSpPr>
          <p:cNvPr id="4" name="TextovéPole 3">
            <a:extLst>
              <a:ext uri="{FF2B5EF4-FFF2-40B4-BE49-F238E27FC236}">
                <a16:creationId xmlns:a16="http://schemas.microsoft.com/office/drawing/2014/main" id="{C043B4DD-483C-B8AA-E033-286AE1F2E5BF}"/>
              </a:ext>
            </a:extLst>
          </p:cNvPr>
          <p:cNvSpPr txBox="1"/>
          <p:nvPr/>
        </p:nvSpPr>
        <p:spPr>
          <a:xfrm>
            <a:off x="611560" y="404664"/>
            <a:ext cx="5544616" cy="400110"/>
          </a:xfrm>
          <a:prstGeom prst="rect">
            <a:avLst/>
          </a:prstGeom>
          <a:noFill/>
        </p:spPr>
        <p:txBody>
          <a:bodyPr wrap="square" rtlCol="0">
            <a:spAutoFit/>
          </a:bodyPr>
          <a:lstStyle/>
          <a:p>
            <a:r>
              <a:rPr lang="cs-CZ" sz="2000" b="1" dirty="0">
                <a:solidFill>
                  <a:srgbClr val="000000"/>
                </a:solidFill>
                <a:latin typeface="arial" panose="020B0604020202020204" pitchFamily="34" charset="0"/>
              </a:rPr>
              <a:t>Návrhy změn legislativy ŠSČR</a:t>
            </a:r>
          </a:p>
        </p:txBody>
      </p:sp>
    </p:spTree>
    <p:extLst>
      <p:ext uri="{BB962C8B-B14F-4D97-AF65-F5344CB8AC3E}">
        <p14:creationId xmlns:p14="http://schemas.microsoft.com/office/powerpoint/2010/main" val="1555243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CFCA4-C081-5378-1738-75DC569ECF5F}"/>
            </a:ext>
          </a:extLst>
        </p:cNvPr>
        <p:cNvGrpSpPr/>
        <p:nvPr/>
      </p:nvGrpSpPr>
      <p:grpSpPr>
        <a:xfrm>
          <a:off x="0" y="0"/>
          <a:ext cx="0" cy="0"/>
          <a:chOff x="0" y="0"/>
          <a:chExt cx="0" cy="0"/>
        </a:xfrm>
      </p:grpSpPr>
      <p:sp>
        <p:nvSpPr>
          <p:cNvPr id="4" name="TextovéPole 3">
            <a:extLst>
              <a:ext uri="{FF2B5EF4-FFF2-40B4-BE49-F238E27FC236}">
                <a16:creationId xmlns:a16="http://schemas.microsoft.com/office/drawing/2014/main" id="{0613A3C0-2DFF-FB11-A6EB-75E6282500D2}"/>
              </a:ext>
            </a:extLst>
          </p:cNvPr>
          <p:cNvSpPr txBox="1"/>
          <p:nvPr/>
        </p:nvSpPr>
        <p:spPr>
          <a:xfrm>
            <a:off x="611560" y="404664"/>
            <a:ext cx="5544616" cy="400110"/>
          </a:xfrm>
          <a:prstGeom prst="rect">
            <a:avLst/>
          </a:prstGeom>
          <a:noFill/>
        </p:spPr>
        <p:txBody>
          <a:bodyPr wrap="square" rtlCol="0">
            <a:spAutoFit/>
          </a:bodyPr>
          <a:lstStyle/>
          <a:p>
            <a:r>
              <a:rPr lang="cs-CZ" sz="2000" b="1" dirty="0">
                <a:solidFill>
                  <a:srgbClr val="000000"/>
                </a:solidFill>
                <a:latin typeface="arial" panose="020B0604020202020204" pitchFamily="34" charset="0"/>
              </a:rPr>
              <a:t>Návrhy změn legislativy ŠSČR</a:t>
            </a:r>
          </a:p>
        </p:txBody>
      </p:sp>
      <p:graphicFrame>
        <p:nvGraphicFramePr>
          <p:cNvPr id="3" name="Tabulka 2">
            <a:extLst>
              <a:ext uri="{FF2B5EF4-FFF2-40B4-BE49-F238E27FC236}">
                <a16:creationId xmlns:a16="http://schemas.microsoft.com/office/drawing/2014/main" id="{8E1485B6-CC8E-8094-E378-426698ACB7BF}"/>
              </a:ext>
            </a:extLst>
          </p:cNvPr>
          <p:cNvGraphicFramePr>
            <a:graphicFrameLocks noGrp="1"/>
          </p:cNvGraphicFramePr>
          <p:nvPr>
            <p:extLst>
              <p:ext uri="{D42A27DB-BD31-4B8C-83A1-F6EECF244321}">
                <p14:modId xmlns:p14="http://schemas.microsoft.com/office/powerpoint/2010/main" val="3831883207"/>
              </p:ext>
            </p:extLst>
          </p:nvPr>
        </p:nvGraphicFramePr>
        <p:xfrm>
          <a:off x="683568" y="908720"/>
          <a:ext cx="6336704" cy="5882744"/>
        </p:xfrm>
        <a:graphic>
          <a:graphicData uri="http://schemas.openxmlformats.org/drawingml/2006/table">
            <a:tbl>
              <a:tblPr>
                <a:tableStyleId>{5C22544A-7EE6-4342-B048-85BDC9FD1C3A}</a:tableStyleId>
              </a:tblPr>
              <a:tblGrid>
                <a:gridCol w="2036798">
                  <a:extLst>
                    <a:ext uri="{9D8B030D-6E8A-4147-A177-3AD203B41FA5}">
                      <a16:colId xmlns:a16="http://schemas.microsoft.com/office/drawing/2014/main" val="3287278500"/>
                    </a:ext>
                  </a:extLst>
                </a:gridCol>
                <a:gridCol w="1745827">
                  <a:extLst>
                    <a:ext uri="{9D8B030D-6E8A-4147-A177-3AD203B41FA5}">
                      <a16:colId xmlns:a16="http://schemas.microsoft.com/office/drawing/2014/main" val="4157331261"/>
                    </a:ext>
                  </a:extLst>
                </a:gridCol>
                <a:gridCol w="1309369">
                  <a:extLst>
                    <a:ext uri="{9D8B030D-6E8A-4147-A177-3AD203B41FA5}">
                      <a16:colId xmlns:a16="http://schemas.microsoft.com/office/drawing/2014/main" val="1745101627"/>
                    </a:ext>
                  </a:extLst>
                </a:gridCol>
                <a:gridCol w="1244710">
                  <a:extLst>
                    <a:ext uri="{9D8B030D-6E8A-4147-A177-3AD203B41FA5}">
                      <a16:colId xmlns:a16="http://schemas.microsoft.com/office/drawing/2014/main" val="274425712"/>
                    </a:ext>
                  </a:extLst>
                </a:gridCol>
              </a:tblGrid>
              <a:tr h="620451">
                <a:tc>
                  <a:txBody>
                    <a:bodyPr/>
                    <a:lstStyle/>
                    <a:p>
                      <a:pPr algn="ctr" fontAlgn="ctr">
                        <a:buNone/>
                      </a:pPr>
                      <a:r>
                        <a:rPr lang="cs-CZ" sz="1100" b="1" u="none" strike="noStrike">
                          <a:effectLst/>
                          <a:latin typeface="+mj-lt"/>
                        </a:rPr>
                        <a:t>KŠS</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Počet členů s platnou registrací k 31. 10. 2025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Počet delegátů na konferenci 2026</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Podle nového klíče</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153507194"/>
                  </a:ext>
                </a:extLst>
              </a:tr>
              <a:tr h="174283">
                <a:tc>
                  <a:txBody>
                    <a:bodyPr/>
                    <a:lstStyle/>
                    <a:p>
                      <a:pPr algn="ctr" fontAlgn="ctr">
                        <a:buNone/>
                      </a:pPr>
                      <a:r>
                        <a:rPr lang="cs-CZ" sz="1100" b="1" u="none" strike="noStrike">
                          <a:effectLst/>
                          <a:latin typeface="+mj-lt"/>
                        </a:rPr>
                        <a:t>Pražský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1789</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6</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1450359418"/>
                  </a:ext>
                </a:extLst>
              </a:tr>
              <a:tr h="313711">
                <a:tc>
                  <a:txBody>
                    <a:bodyPr/>
                    <a:lstStyle/>
                    <a:p>
                      <a:pPr algn="ctr" fontAlgn="ctr">
                        <a:buNone/>
                      </a:pPr>
                      <a:r>
                        <a:rPr lang="cs-CZ" sz="1100" b="1" u="none" strike="noStrike">
                          <a:effectLst/>
                          <a:latin typeface="+mj-lt"/>
                        </a:rPr>
                        <a:t>Středočeský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1686</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6</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2699496873"/>
                  </a:ext>
                </a:extLst>
              </a:tr>
              <a:tr h="174283">
                <a:tc>
                  <a:txBody>
                    <a:bodyPr/>
                    <a:lstStyle/>
                    <a:p>
                      <a:pPr algn="ctr" fontAlgn="ctr">
                        <a:buNone/>
                      </a:pPr>
                      <a:r>
                        <a:rPr lang="cs-CZ" sz="1100" b="1" u="none" strike="noStrike">
                          <a:effectLst/>
                          <a:latin typeface="+mj-lt"/>
                        </a:rPr>
                        <a:t>Jihočeský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721</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2967791566"/>
                  </a:ext>
                </a:extLst>
              </a:tr>
              <a:tr h="313711">
                <a:tc>
                  <a:txBody>
                    <a:bodyPr/>
                    <a:lstStyle/>
                    <a:p>
                      <a:pPr algn="ctr" fontAlgn="ctr">
                        <a:buNone/>
                      </a:pPr>
                      <a:r>
                        <a:rPr lang="cs-CZ" sz="1100" b="1" u="none" strike="noStrike" dirty="0">
                          <a:effectLst/>
                          <a:latin typeface="+mj-lt"/>
                        </a:rPr>
                        <a:t>Šachový svaz Plzeňského kraje</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695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87199392"/>
                  </a:ext>
                </a:extLst>
              </a:tr>
              <a:tr h="313711">
                <a:tc>
                  <a:txBody>
                    <a:bodyPr/>
                    <a:lstStyle/>
                    <a:p>
                      <a:pPr algn="ctr" fontAlgn="ctr">
                        <a:buNone/>
                      </a:pPr>
                      <a:r>
                        <a:rPr lang="cs-CZ" sz="1100" b="1" u="none" strike="noStrike">
                          <a:effectLst/>
                          <a:latin typeface="+mj-lt"/>
                        </a:rPr>
                        <a:t>Krajský šachový svaz Karlovy Vary</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316</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2</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3649587711"/>
                  </a:ext>
                </a:extLst>
              </a:tr>
              <a:tr h="313711">
                <a:tc>
                  <a:txBody>
                    <a:bodyPr/>
                    <a:lstStyle/>
                    <a:p>
                      <a:pPr algn="ctr" fontAlgn="ctr">
                        <a:buNone/>
                      </a:pPr>
                      <a:r>
                        <a:rPr lang="cs-CZ" sz="1100" b="1" u="none" strike="noStrike">
                          <a:effectLst/>
                          <a:latin typeface="+mj-lt"/>
                        </a:rPr>
                        <a:t>Ústecký krajský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648</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3070487317"/>
                  </a:ext>
                </a:extLst>
              </a:tr>
              <a:tr h="313711">
                <a:tc>
                  <a:txBody>
                    <a:bodyPr/>
                    <a:lstStyle/>
                    <a:p>
                      <a:pPr algn="ctr" fontAlgn="ctr">
                        <a:buNone/>
                      </a:pPr>
                      <a:r>
                        <a:rPr lang="cs-CZ" sz="1100" b="1" u="none" strike="noStrike" dirty="0">
                          <a:effectLst/>
                          <a:latin typeface="+mj-lt"/>
                        </a:rPr>
                        <a:t>Šachový svaz Libereckého kraje</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662</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3185841253"/>
                  </a:ext>
                </a:extLst>
              </a:tr>
              <a:tr h="313711">
                <a:tc>
                  <a:txBody>
                    <a:bodyPr/>
                    <a:lstStyle/>
                    <a:p>
                      <a:pPr algn="ctr" fontAlgn="ctr">
                        <a:buNone/>
                      </a:pPr>
                      <a:r>
                        <a:rPr lang="cs-CZ" sz="1100" b="1" u="none" strike="noStrike">
                          <a:effectLst/>
                          <a:latin typeface="+mj-lt"/>
                        </a:rPr>
                        <a:t>Královéhradecký krajský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784</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4208800060"/>
                  </a:ext>
                </a:extLst>
              </a:tr>
              <a:tr h="313711">
                <a:tc>
                  <a:txBody>
                    <a:bodyPr/>
                    <a:lstStyle/>
                    <a:p>
                      <a:pPr algn="ctr" fontAlgn="ctr">
                        <a:buNone/>
                      </a:pPr>
                      <a:r>
                        <a:rPr lang="cs-CZ" sz="1100" b="1" u="none" strike="noStrike">
                          <a:effectLst/>
                          <a:latin typeface="+mj-lt"/>
                        </a:rPr>
                        <a:t>Pardubický krajský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955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4</a:t>
                      </a:r>
                      <a:endParaRPr lang="cs-CZ" sz="1100" b="1" i="0" u="none" strike="noStrike">
                        <a:solidFill>
                          <a:srgbClr val="000000"/>
                        </a:solidFill>
                        <a:effectLst/>
                        <a:latin typeface="+mj-lt"/>
                      </a:endParaRPr>
                    </a:p>
                  </a:txBody>
                  <a:tcPr marL="0" marR="0" marT="0" marB="0" anchor="ctr"/>
                </a:tc>
                <a:extLst>
                  <a:ext uri="{0D108BD9-81ED-4DB2-BD59-A6C34878D82A}">
                    <a16:rowId xmlns:a16="http://schemas.microsoft.com/office/drawing/2014/main" val="2688247065"/>
                  </a:ext>
                </a:extLst>
              </a:tr>
              <a:tr h="313711">
                <a:tc>
                  <a:txBody>
                    <a:bodyPr/>
                    <a:lstStyle/>
                    <a:p>
                      <a:pPr algn="ctr" fontAlgn="ctr">
                        <a:buNone/>
                      </a:pPr>
                      <a:r>
                        <a:rPr lang="cs-CZ" sz="1100" b="1" u="none" strike="noStrike">
                          <a:effectLst/>
                          <a:latin typeface="+mj-lt"/>
                        </a:rPr>
                        <a:t>Krajský šachový svaz Vysočina</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469</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2</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478477692"/>
                  </a:ext>
                </a:extLst>
              </a:tr>
              <a:tr h="313711">
                <a:tc>
                  <a:txBody>
                    <a:bodyPr/>
                    <a:lstStyle/>
                    <a:p>
                      <a:pPr algn="ctr" fontAlgn="ctr">
                        <a:buNone/>
                      </a:pPr>
                      <a:r>
                        <a:rPr lang="cs-CZ" sz="1100" b="1" u="none" strike="noStrike">
                          <a:effectLst/>
                          <a:latin typeface="+mj-lt"/>
                        </a:rPr>
                        <a:t>Jihomoravský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1452</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4</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5</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3058416551"/>
                  </a:ext>
                </a:extLst>
              </a:tr>
              <a:tr h="313711">
                <a:tc>
                  <a:txBody>
                    <a:bodyPr/>
                    <a:lstStyle/>
                    <a:p>
                      <a:pPr algn="ctr" fontAlgn="ctr">
                        <a:buNone/>
                      </a:pPr>
                      <a:r>
                        <a:rPr lang="cs-CZ" sz="1100" b="1" u="none" strike="noStrike">
                          <a:effectLst/>
                          <a:latin typeface="+mj-lt"/>
                        </a:rPr>
                        <a:t>Šachový svaz Zlínského kraje</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1207</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4</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5</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1300903370"/>
                  </a:ext>
                </a:extLst>
              </a:tr>
              <a:tr h="313711">
                <a:tc>
                  <a:txBody>
                    <a:bodyPr/>
                    <a:lstStyle/>
                    <a:p>
                      <a:pPr algn="ctr" fontAlgn="ctr">
                        <a:buNone/>
                      </a:pPr>
                      <a:r>
                        <a:rPr lang="cs-CZ" sz="1100" b="1" u="none" strike="noStrike">
                          <a:effectLst/>
                          <a:latin typeface="+mj-lt"/>
                        </a:rPr>
                        <a:t>Šachový svaz Olomouckého kraje</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749</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3</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3</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728366273"/>
                  </a:ext>
                </a:extLst>
              </a:tr>
              <a:tr h="313711">
                <a:tc>
                  <a:txBody>
                    <a:bodyPr/>
                    <a:lstStyle/>
                    <a:p>
                      <a:pPr algn="ctr" fontAlgn="ctr">
                        <a:buNone/>
                      </a:pPr>
                      <a:r>
                        <a:rPr lang="cs-CZ" sz="1100" b="1" u="none" strike="noStrike">
                          <a:effectLst/>
                          <a:latin typeface="+mj-lt"/>
                        </a:rPr>
                        <a:t>Moravskoslezský krajský šachový svaz</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1945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6</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6</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1342354310"/>
                  </a:ext>
                </a:extLst>
              </a:tr>
              <a:tr h="467080">
                <a:tc>
                  <a:txBody>
                    <a:bodyPr/>
                    <a:lstStyle/>
                    <a:p>
                      <a:pPr algn="ctr" fontAlgn="ctr">
                        <a:buNone/>
                      </a:pPr>
                      <a:r>
                        <a:rPr lang="cs-CZ" sz="1100" b="1" u="none" strike="noStrike">
                          <a:effectLst/>
                          <a:latin typeface="+mj-lt"/>
                        </a:rPr>
                        <a:t>Sdružení korespondenčního šachu v ČR</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 </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2</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1</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1114110621"/>
                  </a:ext>
                </a:extLst>
              </a:tr>
              <a:tr h="313711">
                <a:tc>
                  <a:txBody>
                    <a:bodyPr/>
                    <a:lstStyle/>
                    <a:p>
                      <a:pPr algn="ctr" fontAlgn="ctr">
                        <a:buNone/>
                      </a:pPr>
                      <a:r>
                        <a:rPr lang="cs-CZ" sz="1100" b="1" u="none" strike="noStrike">
                          <a:effectLst/>
                          <a:latin typeface="+mj-lt"/>
                        </a:rPr>
                        <a:t>Sdružení šachových problémistů</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 </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2</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1</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4283509723"/>
                  </a:ext>
                </a:extLst>
              </a:tr>
              <a:tr h="174283">
                <a:tc>
                  <a:txBody>
                    <a:bodyPr/>
                    <a:lstStyle/>
                    <a:p>
                      <a:pPr algn="ctr" fontAlgn="ctr">
                        <a:buNone/>
                      </a:pPr>
                      <a:r>
                        <a:rPr lang="cs-CZ" sz="1100" b="1" u="none" strike="noStrike">
                          <a:effectLst/>
                          <a:latin typeface="+mj-lt"/>
                        </a:rPr>
                        <a:t>Celkem</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14078</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a:effectLst/>
                          <a:latin typeface="+mj-lt"/>
                        </a:rPr>
                        <a:t>55</a:t>
                      </a:r>
                      <a:endParaRPr lang="cs-CZ" sz="1100" b="1" i="0" u="none" strike="noStrike">
                        <a:solidFill>
                          <a:srgbClr val="000000"/>
                        </a:solidFill>
                        <a:effectLst/>
                        <a:latin typeface="+mj-lt"/>
                      </a:endParaRPr>
                    </a:p>
                  </a:txBody>
                  <a:tcPr marL="0" marR="0" marT="0" marB="0" anchor="ctr"/>
                </a:tc>
                <a:tc>
                  <a:txBody>
                    <a:bodyPr/>
                    <a:lstStyle/>
                    <a:p>
                      <a:pPr algn="ctr" fontAlgn="ctr">
                        <a:buNone/>
                      </a:pPr>
                      <a:r>
                        <a:rPr lang="cs-CZ" sz="1100" b="1" u="none" strike="noStrike" dirty="0">
                          <a:effectLst/>
                          <a:latin typeface="+mj-lt"/>
                        </a:rPr>
                        <a:t>56</a:t>
                      </a:r>
                      <a:endParaRPr lang="cs-CZ" sz="1100" b="1" i="0" u="none" strike="noStrike" dirty="0">
                        <a:solidFill>
                          <a:srgbClr val="000000"/>
                        </a:solidFill>
                        <a:effectLst/>
                        <a:latin typeface="+mj-lt"/>
                      </a:endParaRPr>
                    </a:p>
                  </a:txBody>
                  <a:tcPr marL="0" marR="0" marT="0" marB="0" anchor="ctr"/>
                </a:tc>
                <a:extLst>
                  <a:ext uri="{0D108BD9-81ED-4DB2-BD59-A6C34878D82A}">
                    <a16:rowId xmlns:a16="http://schemas.microsoft.com/office/drawing/2014/main" val="3073977353"/>
                  </a:ext>
                </a:extLst>
              </a:tr>
            </a:tbl>
          </a:graphicData>
        </a:graphic>
      </p:graphicFrame>
    </p:spTree>
    <p:extLst>
      <p:ext uri="{BB962C8B-B14F-4D97-AF65-F5344CB8AC3E}">
        <p14:creationId xmlns:p14="http://schemas.microsoft.com/office/powerpoint/2010/main" val="1052071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5E363-15A0-2E4F-88F8-FB871EF045EE}"/>
            </a:ext>
          </a:extLst>
        </p:cNvPr>
        <p:cNvGrpSpPr/>
        <p:nvPr/>
      </p:nvGrpSpPr>
      <p:grpSpPr>
        <a:xfrm>
          <a:off x="0" y="0"/>
          <a:ext cx="0" cy="0"/>
          <a:chOff x="0" y="0"/>
          <a:chExt cx="0" cy="0"/>
        </a:xfrm>
      </p:grpSpPr>
      <p:sp>
        <p:nvSpPr>
          <p:cNvPr id="2" name="TextovéPole 1">
            <a:extLst>
              <a:ext uri="{FF2B5EF4-FFF2-40B4-BE49-F238E27FC236}">
                <a16:creationId xmlns:a16="http://schemas.microsoft.com/office/drawing/2014/main" id="{78DA4B42-59D3-EE87-580C-B3A6635D5DAD}"/>
              </a:ext>
            </a:extLst>
          </p:cNvPr>
          <p:cNvSpPr txBox="1"/>
          <p:nvPr/>
        </p:nvSpPr>
        <p:spPr>
          <a:xfrm>
            <a:off x="580227" y="1052736"/>
            <a:ext cx="7376149" cy="5539978"/>
          </a:xfrm>
          <a:prstGeom prst="rect">
            <a:avLst/>
          </a:prstGeom>
          <a:noFill/>
        </p:spPr>
        <p:txBody>
          <a:bodyPr wrap="square">
            <a:spAutoFit/>
          </a:bodyPr>
          <a:lstStyle/>
          <a:p>
            <a:pPr algn="l"/>
            <a:r>
              <a:rPr lang="cs-CZ" i="0" dirty="0">
                <a:solidFill>
                  <a:srgbClr val="000000"/>
                </a:solidFill>
                <a:effectLst/>
                <a:latin typeface="+mj-lt"/>
              </a:rPr>
              <a:t> </a:t>
            </a:r>
            <a:r>
              <a:rPr lang="cs-CZ" dirty="0">
                <a:solidFill>
                  <a:srgbClr val="000000"/>
                </a:solidFill>
                <a:latin typeface="+mj-lt"/>
              </a:rPr>
              <a:t>2. </a:t>
            </a:r>
            <a:r>
              <a:rPr lang="cs-CZ" i="0" dirty="0">
                <a:solidFill>
                  <a:srgbClr val="000000"/>
                </a:solidFill>
                <a:effectLst/>
                <a:latin typeface="+mj-lt"/>
              </a:rPr>
              <a:t>Změna funkčního období</a:t>
            </a:r>
          </a:p>
          <a:p>
            <a:pPr marL="342900" indent="-342900" algn="l">
              <a:buAutoNum type="arabicPeriod"/>
            </a:pPr>
            <a:endParaRPr lang="cs-CZ" dirty="0">
              <a:solidFill>
                <a:srgbClr val="000000"/>
              </a:solidFill>
              <a:latin typeface="+mj-lt"/>
            </a:endParaRPr>
          </a:p>
          <a:p>
            <a:pPr lvl="0"/>
            <a:r>
              <a:rPr lang="cs-CZ" dirty="0">
                <a:latin typeface="+mj-lt"/>
              </a:rPr>
              <a:t>Současné znění: </a:t>
            </a:r>
          </a:p>
          <a:p>
            <a:pPr lvl="0"/>
            <a:r>
              <a:rPr lang="cs-CZ" dirty="0">
                <a:latin typeface="+mj-lt"/>
              </a:rPr>
              <a:t>VV ŠSČR má minimálně pět volených členů a tvoří jej předseda ŠSČR, místopředseda ŠSČR a další volení členové. Funkční období VV ŠSČR je čtyřleté. </a:t>
            </a:r>
          </a:p>
          <a:p>
            <a:pPr lvl="0"/>
            <a:endParaRPr lang="cs-CZ" dirty="0">
              <a:latin typeface="+mj-lt"/>
            </a:endParaRPr>
          </a:p>
          <a:p>
            <a:pPr lvl="0"/>
            <a:r>
              <a:rPr lang="cs-CZ" dirty="0">
                <a:latin typeface="+mj-lt"/>
              </a:rPr>
              <a:t>Návrh:</a:t>
            </a:r>
          </a:p>
          <a:p>
            <a:pPr lvl="0"/>
            <a:r>
              <a:rPr lang="cs-CZ" dirty="0">
                <a:latin typeface="+mj-lt"/>
              </a:rPr>
              <a:t>VV ŠSČR má minimálně pět volených členů a tvoří jej předseda ŠSČR, místopředseda ŠSČR a minimálně další tři členové. Členové VV ŠSČR jsou voleni na dobu čtyř let. Uplynutím této doby jejich funkce nezanikají, ale trvají až do zvolení nového VV ŠSČR, nejdéle však do uplynutí 51 měsíců ode dne jejich zvolení. Tím nejsou dotčeny jiné důvody zániku funkce člena VV ŠSČR.</a:t>
            </a:r>
          </a:p>
          <a:p>
            <a:pPr lvl="0"/>
            <a:endParaRPr lang="cs-CZ" dirty="0">
              <a:latin typeface="+mj-lt"/>
            </a:endParaRPr>
          </a:p>
          <a:p>
            <a:pPr lvl="0"/>
            <a:r>
              <a:rPr lang="cs-CZ" dirty="0">
                <a:latin typeface="+mj-lt"/>
              </a:rPr>
              <a:t>(obdobně by se změnila VV KŠS)</a:t>
            </a:r>
          </a:p>
          <a:p>
            <a:pPr lvl="0"/>
            <a:endParaRPr lang="cs-CZ" dirty="0">
              <a:latin typeface="+mj-lt"/>
            </a:endParaRPr>
          </a:p>
          <a:p>
            <a:pPr lvl="0"/>
            <a:r>
              <a:rPr lang="cs-CZ" sz="1200" dirty="0">
                <a:latin typeface="+mj-lt"/>
              </a:rPr>
              <a:t>J. Benák - Podle mě je ten jeho návrh nejlepší. Už jsem popravdě stihl zapomenout,</a:t>
            </a:r>
          </a:p>
          <a:p>
            <a:pPr lvl="0"/>
            <a:r>
              <a:rPr lang="cs-CZ" sz="1200" dirty="0">
                <a:latin typeface="+mj-lt"/>
              </a:rPr>
              <a:t>co všechno jsou "zajíci, které honíte", tj. čeho všeho chcete tou úpravou stanov dosáhnout. </a:t>
            </a:r>
          </a:p>
          <a:p>
            <a:pPr lvl="0"/>
            <a:r>
              <a:rPr lang="cs-CZ" sz="1200" dirty="0">
                <a:latin typeface="+mj-lt"/>
              </a:rPr>
              <a:t>Nicméně toto vypadá jakože řeší problém volby termínu konference, vypadá to celkem </a:t>
            </a:r>
          </a:p>
          <a:p>
            <a:pPr lvl="0"/>
            <a:r>
              <a:rPr lang="cs-CZ" sz="1200" dirty="0">
                <a:latin typeface="+mj-lt"/>
              </a:rPr>
              <a:t>normálně a nezavádí nějaké krkolomné pravomoci, kdy někdo někomu něco prodlužuje ad hoc.</a:t>
            </a:r>
          </a:p>
        </p:txBody>
      </p:sp>
      <p:sp>
        <p:nvSpPr>
          <p:cNvPr id="4" name="TextovéPole 3">
            <a:extLst>
              <a:ext uri="{FF2B5EF4-FFF2-40B4-BE49-F238E27FC236}">
                <a16:creationId xmlns:a16="http://schemas.microsoft.com/office/drawing/2014/main" id="{55556F6A-CD92-BED1-3DB4-6547C7FF3FE8}"/>
              </a:ext>
            </a:extLst>
          </p:cNvPr>
          <p:cNvSpPr txBox="1"/>
          <p:nvPr/>
        </p:nvSpPr>
        <p:spPr>
          <a:xfrm>
            <a:off x="611560" y="404664"/>
            <a:ext cx="5544616" cy="400110"/>
          </a:xfrm>
          <a:prstGeom prst="rect">
            <a:avLst/>
          </a:prstGeom>
          <a:noFill/>
        </p:spPr>
        <p:txBody>
          <a:bodyPr wrap="square" rtlCol="0">
            <a:spAutoFit/>
          </a:bodyPr>
          <a:lstStyle/>
          <a:p>
            <a:r>
              <a:rPr lang="cs-CZ" sz="2000" b="1" dirty="0">
                <a:solidFill>
                  <a:srgbClr val="000000"/>
                </a:solidFill>
                <a:latin typeface="arial" panose="020B0604020202020204" pitchFamily="34" charset="0"/>
              </a:rPr>
              <a:t>Návrhy změn legislativy ŠSČR</a:t>
            </a:r>
          </a:p>
        </p:txBody>
      </p:sp>
    </p:spTree>
    <p:extLst>
      <p:ext uri="{BB962C8B-B14F-4D97-AF65-F5344CB8AC3E}">
        <p14:creationId xmlns:p14="http://schemas.microsoft.com/office/powerpoint/2010/main" val="649317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8F68-0CE8-DD5D-C605-B6E6C40D1199}"/>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3518B8AB-CC50-0B9D-4112-ADC78932762A}"/>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Navrhovaný program </a:t>
            </a:r>
            <a:endParaRPr lang="cs-CZ" sz="2000" b="1" dirty="0"/>
          </a:p>
        </p:txBody>
      </p:sp>
      <p:sp>
        <p:nvSpPr>
          <p:cNvPr id="8" name="TextovéPole 7">
            <a:extLst>
              <a:ext uri="{FF2B5EF4-FFF2-40B4-BE49-F238E27FC236}">
                <a16:creationId xmlns:a16="http://schemas.microsoft.com/office/drawing/2014/main" id="{931963F2-1DDF-3557-583C-8F2966634471}"/>
              </a:ext>
            </a:extLst>
          </p:cNvPr>
          <p:cNvSpPr txBox="1"/>
          <p:nvPr/>
        </p:nvSpPr>
        <p:spPr>
          <a:xfrm>
            <a:off x="580227" y="1052736"/>
            <a:ext cx="7160125" cy="3416320"/>
          </a:xfrm>
          <a:prstGeom prst="rect">
            <a:avLst/>
          </a:prstGeom>
          <a:noFill/>
        </p:spPr>
        <p:txBody>
          <a:bodyPr wrap="square">
            <a:spAutoFit/>
          </a:bodyPr>
          <a:lstStyle/>
          <a:p>
            <a:pPr marL="342900" indent="-342900" algn="l">
              <a:buAutoNum type="arabicPeriod"/>
            </a:pPr>
            <a:r>
              <a:rPr lang="cs-CZ" i="0" dirty="0">
                <a:solidFill>
                  <a:srgbClr val="000000"/>
                </a:solidFill>
                <a:effectLst/>
                <a:latin typeface="arial" panose="020B0604020202020204" pitchFamily="34" charset="0"/>
              </a:rPr>
              <a:t>Zahájení v 10:00</a:t>
            </a:r>
          </a:p>
          <a:p>
            <a:pPr marL="342900" indent="-342900" algn="l">
              <a:buAutoNum type="arabicPeriod"/>
            </a:pPr>
            <a:r>
              <a:rPr lang="cs-CZ" i="0" dirty="0">
                <a:solidFill>
                  <a:srgbClr val="000000"/>
                </a:solidFill>
                <a:effectLst/>
                <a:latin typeface="arial" panose="020B0604020202020204" pitchFamily="34" charset="0"/>
              </a:rPr>
              <a:t>Schválení programu pracovního setkání</a:t>
            </a:r>
          </a:p>
          <a:p>
            <a:pPr marL="342900" indent="-342900" algn="l">
              <a:buAutoNum type="arabicPeriod"/>
            </a:pPr>
            <a:r>
              <a:rPr lang="cs-CZ" i="0" dirty="0">
                <a:solidFill>
                  <a:srgbClr val="000000"/>
                </a:solidFill>
                <a:effectLst/>
                <a:latin typeface="arial" panose="020B0604020202020204" pitchFamily="34" charset="0"/>
              </a:rPr>
              <a:t>Informace o stavu plnění podmínek programu Organizace sportu v KŠS</a:t>
            </a:r>
          </a:p>
          <a:p>
            <a:pPr marL="342900" indent="-342900" algn="l">
              <a:buAutoNum type="arabicPeriod"/>
            </a:pPr>
            <a:r>
              <a:rPr lang="cs-CZ" i="0" dirty="0">
                <a:solidFill>
                  <a:srgbClr val="000000"/>
                </a:solidFill>
                <a:effectLst/>
                <a:latin typeface="arial" panose="020B0604020202020204" pitchFamily="34" charset="0"/>
              </a:rPr>
              <a:t>Hospodaření v KŠS</a:t>
            </a:r>
          </a:p>
          <a:p>
            <a:pPr marL="342900" indent="-342900" algn="l">
              <a:buAutoNum type="arabicPeriod"/>
            </a:pPr>
            <a:r>
              <a:rPr lang="cs-CZ" i="0" dirty="0">
                <a:solidFill>
                  <a:srgbClr val="000000"/>
                </a:solidFill>
                <a:effectLst/>
                <a:latin typeface="arial" panose="020B0604020202020204" pitchFamily="34" charset="0"/>
              </a:rPr>
              <a:t>Návrhy změn legislativy ŠSČR</a:t>
            </a:r>
          </a:p>
          <a:p>
            <a:pPr marL="342900" indent="-342900" algn="l">
              <a:buAutoNum type="arabicPeriod"/>
            </a:pPr>
            <a:r>
              <a:rPr lang="cs-CZ" b="1" i="0" dirty="0">
                <a:solidFill>
                  <a:srgbClr val="000000"/>
                </a:solidFill>
                <a:effectLst/>
                <a:latin typeface="arial" panose="020B0604020202020204" pitchFamily="34" charset="0"/>
              </a:rPr>
              <a:t>Příprava digitalizace registrace (prezentace a otevření diskuse o součinnosti krajů při zavedení systému)</a:t>
            </a:r>
          </a:p>
          <a:p>
            <a:pPr marL="342900" indent="-342900" algn="l">
              <a:buAutoNum type="arabicPeriod"/>
            </a:pPr>
            <a:r>
              <a:rPr lang="cs-CZ" i="0" dirty="0">
                <a:solidFill>
                  <a:srgbClr val="000000"/>
                </a:solidFill>
                <a:effectLst/>
                <a:latin typeface="arial" panose="020B0604020202020204" pitchFamily="34" charset="0"/>
              </a:rPr>
              <a:t>Různé</a:t>
            </a:r>
          </a:p>
          <a:p>
            <a:pPr marL="342900" indent="-342900" algn="l">
              <a:buAutoNum type="arabicPeriod"/>
            </a:pPr>
            <a:r>
              <a:rPr lang="cs-CZ" i="0" dirty="0">
                <a:solidFill>
                  <a:srgbClr val="000000"/>
                </a:solidFill>
                <a:effectLst/>
                <a:latin typeface="arial" panose="020B0604020202020204" pitchFamily="34" charset="0"/>
              </a:rPr>
              <a:t>Závěr – plánován na 15:00</a:t>
            </a:r>
          </a:p>
          <a:p>
            <a:pPr algn="l"/>
            <a:endParaRPr lang="cs-CZ" b="0" i="0" dirty="0">
              <a:solidFill>
                <a:srgbClr val="000000"/>
              </a:solidFill>
              <a:effectLst/>
              <a:latin typeface="arial" panose="020B0604020202020204" pitchFamily="34" charset="0"/>
            </a:endParaRPr>
          </a:p>
          <a:p>
            <a:pPr algn="l"/>
            <a:r>
              <a:rPr lang="cs-CZ" b="0" i="0" dirty="0">
                <a:solidFill>
                  <a:srgbClr val="000000"/>
                </a:solidFill>
                <a:effectLst/>
                <a:latin typeface="arial" panose="020B0604020202020204" pitchFamily="34" charset="0"/>
              </a:rPr>
              <a:t>Přestávka na oběd cca 13:00. </a:t>
            </a:r>
            <a:endParaRPr lang="cs-CZ" dirty="0"/>
          </a:p>
        </p:txBody>
      </p:sp>
    </p:spTree>
    <p:extLst>
      <p:ext uri="{BB962C8B-B14F-4D97-AF65-F5344CB8AC3E}">
        <p14:creationId xmlns:p14="http://schemas.microsoft.com/office/powerpoint/2010/main" val="1399768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A4F1-1C81-888C-4B33-84D774F3DCED}"/>
            </a:ext>
          </a:extLst>
        </p:cNvPr>
        <p:cNvGrpSpPr/>
        <p:nvPr/>
      </p:nvGrpSpPr>
      <p:grpSpPr>
        <a:xfrm>
          <a:off x="0" y="0"/>
          <a:ext cx="0" cy="0"/>
          <a:chOff x="0" y="0"/>
          <a:chExt cx="0" cy="0"/>
        </a:xfrm>
      </p:grpSpPr>
      <p:sp>
        <p:nvSpPr>
          <p:cNvPr id="6" name="TextovéPole 5">
            <a:extLst>
              <a:ext uri="{FF2B5EF4-FFF2-40B4-BE49-F238E27FC236}">
                <a16:creationId xmlns:a16="http://schemas.microsoft.com/office/drawing/2014/main" id="{6ECE0AB2-CDE7-7159-CAF5-4F1F72E00E7A}"/>
              </a:ext>
            </a:extLst>
          </p:cNvPr>
          <p:cNvSpPr txBox="1"/>
          <p:nvPr/>
        </p:nvSpPr>
        <p:spPr>
          <a:xfrm>
            <a:off x="611560" y="404664"/>
            <a:ext cx="5544616" cy="400110"/>
          </a:xfrm>
          <a:prstGeom prst="rect">
            <a:avLst/>
          </a:prstGeom>
          <a:noFill/>
        </p:spPr>
        <p:txBody>
          <a:bodyPr wrap="square" rtlCol="0">
            <a:spAutoFit/>
          </a:bodyPr>
          <a:lstStyle/>
          <a:p>
            <a:pPr algn="l"/>
            <a:r>
              <a:rPr lang="cs-CZ" sz="2000" b="1" i="0" dirty="0">
                <a:solidFill>
                  <a:srgbClr val="000000"/>
                </a:solidFill>
                <a:effectLst/>
                <a:latin typeface="arial" panose="020B0604020202020204" pitchFamily="34" charset="0"/>
              </a:rPr>
              <a:t>Navrhovaný program </a:t>
            </a:r>
            <a:endParaRPr lang="cs-CZ" sz="2000" b="1" dirty="0"/>
          </a:p>
        </p:txBody>
      </p:sp>
      <p:sp>
        <p:nvSpPr>
          <p:cNvPr id="8" name="TextovéPole 7">
            <a:extLst>
              <a:ext uri="{FF2B5EF4-FFF2-40B4-BE49-F238E27FC236}">
                <a16:creationId xmlns:a16="http://schemas.microsoft.com/office/drawing/2014/main" id="{DDBC2975-1986-2224-53F4-C852D4D5C9F1}"/>
              </a:ext>
            </a:extLst>
          </p:cNvPr>
          <p:cNvSpPr txBox="1"/>
          <p:nvPr/>
        </p:nvSpPr>
        <p:spPr>
          <a:xfrm>
            <a:off x="580227" y="1052736"/>
            <a:ext cx="7160125" cy="3416320"/>
          </a:xfrm>
          <a:prstGeom prst="rect">
            <a:avLst/>
          </a:prstGeom>
          <a:noFill/>
        </p:spPr>
        <p:txBody>
          <a:bodyPr wrap="square">
            <a:spAutoFit/>
          </a:bodyPr>
          <a:lstStyle/>
          <a:p>
            <a:pPr marL="342900" indent="-342900" algn="l">
              <a:buAutoNum type="arabicPeriod"/>
            </a:pPr>
            <a:r>
              <a:rPr lang="cs-CZ" i="0" dirty="0">
                <a:solidFill>
                  <a:srgbClr val="000000"/>
                </a:solidFill>
                <a:effectLst/>
                <a:latin typeface="arial" panose="020B0604020202020204" pitchFamily="34" charset="0"/>
              </a:rPr>
              <a:t>Zahájení v 10:00</a:t>
            </a:r>
          </a:p>
          <a:p>
            <a:pPr marL="342900" indent="-342900" algn="l">
              <a:buAutoNum type="arabicPeriod"/>
            </a:pPr>
            <a:r>
              <a:rPr lang="cs-CZ" i="0" dirty="0">
                <a:solidFill>
                  <a:srgbClr val="000000"/>
                </a:solidFill>
                <a:effectLst/>
                <a:latin typeface="arial" panose="020B0604020202020204" pitchFamily="34" charset="0"/>
              </a:rPr>
              <a:t>Schválení programu pracovního setkání</a:t>
            </a:r>
          </a:p>
          <a:p>
            <a:pPr marL="342900" indent="-342900" algn="l">
              <a:buAutoNum type="arabicPeriod"/>
            </a:pPr>
            <a:r>
              <a:rPr lang="cs-CZ" i="0" dirty="0">
                <a:solidFill>
                  <a:srgbClr val="000000"/>
                </a:solidFill>
                <a:effectLst/>
                <a:latin typeface="arial" panose="020B0604020202020204" pitchFamily="34" charset="0"/>
              </a:rPr>
              <a:t>Informace o stavu plnění podmínek programu Organizace sportu v KŠS</a:t>
            </a:r>
          </a:p>
          <a:p>
            <a:pPr marL="342900" indent="-342900" algn="l">
              <a:buAutoNum type="arabicPeriod"/>
            </a:pPr>
            <a:r>
              <a:rPr lang="cs-CZ" i="0" dirty="0">
                <a:solidFill>
                  <a:srgbClr val="000000"/>
                </a:solidFill>
                <a:effectLst/>
                <a:latin typeface="arial" panose="020B0604020202020204" pitchFamily="34" charset="0"/>
              </a:rPr>
              <a:t>Hospodaření v KŠS</a:t>
            </a:r>
          </a:p>
          <a:p>
            <a:pPr marL="342900" indent="-342900" algn="l">
              <a:buAutoNum type="arabicPeriod"/>
            </a:pPr>
            <a:r>
              <a:rPr lang="cs-CZ" i="0" dirty="0">
                <a:solidFill>
                  <a:srgbClr val="000000"/>
                </a:solidFill>
                <a:effectLst/>
                <a:latin typeface="arial" panose="020B0604020202020204" pitchFamily="34" charset="0"/>
              </a:rPr>
              <a:t>Návrhy změn legislativy ŠSČR</a:t>
            </a:r>
          </a:p>
          <a:p>
            <a:pPr marL="342900" indent="-342900" algn="l">
              <a:buAutoNum type="arabicPeriod"/>
            </a:pPr>
            <a:r>
              <a:rPr lang="cs-CZ" i="0" dirty="0">
                <a:solidFill>
                  <a:srgbClr val="000000"/>
                </a:solidFill>
                <a:effectLst/>
                <a:latin typeface="arial" panose="020B0604020202020204" pitchFamily="34" charset="0"/>
              </a:rPr>
              <a:t>Příprava digitalizace registrace (prezentace a otevření diskuse o součinnosti krajů při zavedení systému)</a:t>
            </a:r>
          </a:p>
          <a:p>
            <a:pPr marL="342900" indent="-342900" algn="l">
              <a:buAutoNum type="arabicPeriod"/>
            </a:pPr>
            <a:r>
              <a:rPr lang="cs-CZ" b="1" i="0" dirty="0">
                <a:solidFill>
                  <a:srgbClr val="000000"/>
                </a:solidFill>
                <a:effectLst/>
                <a:latin typeface="arial" panose="020B0604020202020204" pitchFamily="34" charset="0"/>
              </a:rPr>
              <a:t>Různé</a:t>
            </a:r>
          </a:p>
          <a:p>
            <a:pPr marL="342900" indent="-342900" algn="l">
              <a:buAutoNum type="arabicPeriod"/>
            </a:pPr>
            <a:r>
              <a:rPr lang="cs-CZ" i="0" dirty="0">
                <a:solidFill>
                  <a:srgbClr val="000000"/>
                </a:solidFill>
                <a:effectLst/>
                <a:latin typeface="arial" panose="020B0604020202020204" pitchFamily="34" charset="0"/>
              </a:rPr>
              <a:t>Závěr – plánován na 15:00</a:t>
            </a:r>
          </a:p>
          <a:p>
            <a:pPr algn="l"/>
            <a:endParaRPr lang="cs-CZ" b="0" i="0" dirty="0">
              <a:solidFill>
                <a:srgbClr val="000000"/>
              </a:solidFill>
              <a:effectLst/>
              <a:latin typeface="arial" panose="020B0604020202020204" pitchFamily="34" charset="0"/>
            </a:endParaRPr>
          </a:p>
          <a:p>
            <a:pPr algn="l"/>
            <a:r>
              <a:rPr lang="cs-CZ" b="0" i="0" dirty="0">
                <a:solidFill>
                  <a:srgbClr val="000000"/>
                </a:solidFill>
                <a:effectLst/>
                <a:latin typeface="arial" panose="020B0604020202020204" pitchFamily="34" charset="0"/>
              </a:rPr>
              <a:t>Přestávka na oběd cca 13:00. </a:t>
            </a:r>
            <a:endParaRPr lang="cs-CZ" dirty="0"/>
          </a:p>
        </p:txBody>
      </p:sp>
    </p:spTree>
    <p:extLst>
      <p:ext uri="{BB962C8B-B14F-4D97-AF65-F5344CB8AC3E}">
        <p14:creationId xmlns:p14="http://schemas.microsoft.com/office/powerpoint/2010/main" val="3080156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0000"/>
            <a:lum/>
            <a:extLst>
              <a:ext uri="{28A0092B-C50C-407E-A947-70E740481C1C}">
                <a14:useLocalDpi xmlns:a14="http://schemas.microsoft.com/office/drawing/2010/main"/>
              </a:ext>
            </a:extLst>
          </a:blip>
          <a:srcRect/>
          <a:stretch>
            <a:fillRect t="8000" r="42000"/>
          </a:stretch>
        </a:blip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755576" y="1454919"/>
            <a:ext cx="7772400" cy="1470025"/>
          </a:xfrm>
        </p:spPr>
        <p:txBody>
          <a:bodyPr>
            <a:normAutofit/>
          </a:bodyPr>
          <a:lstStyle/>
          <a:p>
            <a:r>
              <a:rPr lang="cs-CZ" sz="4000" b="1" dirty="0"/>
              <a:t>Děkuji Vám za pozornost!</a:t>
            </a:r>
          </a:p>
        </p:txBody>
      </p:sp>
    </p:spTree>
    <p:extLst>
      <p:ext uri="{BB962C8B-B14F-4D97-AF65-F5344CB8AC3E}">
        <p14:creationId xmlns:p14="http://schemas.microsoft.com/office/powerpoint/2010/main" val="742692890"/>
      </p:ext>
    </p:extLst>
  </p:cSld>
  <p:clrMapOvr>
    <a:masterClrMapping/>
  </p:clrMapOvr>
</p:sld>
</file>

<file path=ppt/theme/theme1.xml><?xml version="1.0" encoding="utf-8"?>
<a:theme xmlns:a="http://schemas.openxmlformats.org/drawingml/2006/main" name="Motiv systému Office">
  <a:themeElements>
    <a:clrScheme name="Stupně šedé">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 klasické">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177721</TotalTime>
  <Words>1802</Words>
  <Application>Microsoft Office PowerPoint</Application>
  <PresentationFormat>Předvádění na obrazovce (4:3)</PresentationFormat>
  <Paragraphs>324</Paragraphs>
  <Slides>20</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20</vt:i4>
      </vt:variant>
    </vt:vector>
  </HeadingPairs>
  <TitlesOfParts>
    <vt:vector size="26" baseType="lpstr">
      <vt:lpstr>Arial</vt:lpstr>
      <vt:lpstr>Arial</vt:lpstr>
      <vt:lpstr>Calibri</vt:lpstr>
      <vt:lpstr>Times New Roman</vt:lpstr>
      <vt:lpstr>Wingdings</vt:lpstr>
      <vt:lpstr>Motiv systému Office</vt:lpstr>
      <vt:lpstr>Setkání s kraji 2026  Bowling Brno, 25. – 26. září  wifi: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Setkání s kraji 2026  Bowling Brno, 25. – 26. září  wifi: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Děkuji Vám za pozornost!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Souček Petr</dc:creator>
  <cp:lastModifiedBy>Martin Petr</cp:lastModifiedBy>
  <cp:revision>181</cp:revision>
  <cp:lastPrinted>2015-06-12T09:44:10Z</cp:lastPrinted>
  <dcterms:created xsi:type="dcterms:W3CDTF">2015-05-28T10:01:38Z</dcterms:created>
  <dcterms:modified xsi:type="dcterms:W3CDTF">2026-09-25T06:52:11Z</dcterms:modified>
</cp:coreProperties>
</file>