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5" r:id="rId5"/>
    <p:sldId id="266" r:id="rId6"/>
    <p:sldId id="267" r:id="rId7"/>
    <p:sldId id="268" r:id="rId8"/>
    <p:sldId id="271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48E0C57-AE51-43D6-A7C7-A6FADB49C1AF}">
          <p14:sldIdLst>
            <p14:sldId id="256"/>
            <p14:sldId id="261"/>
            <p14:sldId id="263"/>
            <p14:sldId id="265"/>
            <p14:sldId id="266"/>
            <p14:sldId id="267"/>
            <p14:sldId id="268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9566FF-133F-4026-B0F3-465385B09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61FD2CA-5DB5-4B03-B012-9683FFD6F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03FD55-CF14-448A-B27B-28C618E1B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8E3238-21D9-4F3C-94AA-608D52AD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3B2E03-CAD0-498E-861B-605746CBC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492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19AA62-11B4-42B5-A901-027EB4BBF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8441E61-3EA0-4DA2-8B0E-CD7221813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84ABD1-B75C-4361-9971-63ACAD5E7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7B7424-6DE3-4729-80CE-34C54D65B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B069F25-672D-4BF7-87D1-02823D2F0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762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2548950-939D-4B48-B1FD-2FEC59B8F4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C498091-2C8F-48B7-BFF1-6D34DDACA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94841F-9891-4575-BB43-5D5CEE5C2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1FE954-BFBF-41C7-BEC9-29DF5E98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EDFB5C-8EB0-40D5-813F-FECF59508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385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87AA54-6C54-40A0-95C5-7F222C9C6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C7425D2-1507-48F0-9407-177120165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040A15-BBB4-42A3-A9B9-F47137573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B340C6-1EAF-413F-A47C-104C4A8F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E0382BB-23AC-4717-B6CE-38464BC3C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573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6F157D-1248-471E-A694-C309FE6C7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431FACB-4877-41F9-B6EF-6843B4B0B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87F78D-AE13-4E3A-99CD-DC8CC7873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5E84614-8271-46BE-B272-E5A149EC9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4F461A7-495A-46EF-A526-E153103D0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17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03BF49-C395-4455-8198-AB627052C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3AAE1C-0A05-4EE5-A89D-228699899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2709A2E-9EF9-4D86-A604-12E3910A8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B77ACF4-A700-4C32-A082-9E2979F91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8D21A41-505B-4A3B-BA15-7EF1CEF8D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15665DC-A02A-47C6-9486-12D343649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09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6E0544-E1E7-4D4C-8786-DDE9ED153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319D03D-4757-4B78-869E-53F6A4D83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5B3DB95-8961-41ED-850A-F329C227B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4DE6100A-C2C8-4248-A05D-4679FC2236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9E8DDE1-7367-4333-9C3A-6A9DA5A3E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D4F12AA-3D82-4E93-A20B-016DF8112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C1D8D4E-305F-4E2C-823C-CBC47B428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879C14A-D39D-44AE-89C2-D96654CC2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0925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DAA1FE-6EA9-44F8-A1E5-AD3F0E881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D897FDE-0E4A-40BA-82FD-53123A71B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EDEDA8C-A099-40AF-B1A4-70DD661F8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5DFB91-F2C2-429A-886C-9DBEE3BF1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739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EBA3500-DA2A-4E47-BA95-29BC07AE1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76345A0-4E77-472B-966F-71FFB6951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56F6A6-951A-426C-BBDE-8E6135E06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9574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F9A1A8-F9DC-4B29-8DD8-CFE5A5934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40AB6F8-128A-402C-A449-50DFA5A14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12FFB9D-8D2C-4E2C-A97E-882C3D9C1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1B9D52-8E03-46E6-B0E5-F115E9781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A5E7D85-A2E8-47D6-872D-038358D71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08036D7-E0B0-423A-B9C0-0721AD53D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4019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748328-CFAF-4F69-B2E9-2B266BD13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D7469E9-B44A-4990-8B7B-0043CCC4A8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63E2C40-283B-4F0E-9940-03465E8E9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6E38655-4F10-41B1-B9CB-4E43108C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F01EEE4-9BD5-450D-AFF0-7AE2F0D3D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40CA35C-9E3F-4FBB-9621-8AEA20459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542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2CC8B30-B660-413B-8D6D-5F3BE10A5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B12F2F3-987B-4D5A-9CB3-E8DD853D5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6A3BB1-E4C0-41F3-9377-6877176EF5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00B2F-FF9D-4192-9CAE-D85E3F34049E}" type="datetimeFigureOut">
              <a:rPr lang="cs-CZ" smtClean="0"/>
              <a:t>12.05.2018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AD431D-68BC-4645-930C-865E68B7B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2DA0CA-2F09-4AD4-AA7F-13C5C1B1D0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1F320-9BCE-4CCB-91BA-70C4F9E1AF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843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83624A-B2DF-4B84-8D41-4DD7D94BD4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54162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Konference trenérů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Praha, 12. května 2018</a:t>
            </a:r>
          </a:p>
        </p:txBody>
      </p:sp>
      <p:pic>
        <p:nvPicPr>
          <p:cNvPr id="6" name="Zástupný symbol pro obsah 13">
            <a:extLst>
              <a:ext uri="{FF2B5EF4-FFF2-40B4-BE49-F238E27FC236}">
                <a16:creationId xmlns:a16="http://schemas.microsoft.com/office/drawing/2014/main" id="{99A79465-BC61-4CDE-9C94-08988A6F2E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653" y="4389803"/>
            <a:ext cx="2786105" cy="2089579"/>
          </a:xfrm>
          <a:prstGeom prst="rect">
            <a:avLst/>
          </a:prstGeom>
        </p:spPr>
      </p:pic>
      <p:sp>
        <p:nvSpPr>
          <p:cNvPr id="7" name="Nadpis 10">
            <a:extLst>
              <a:ext uri="{FF2B5EF4-FFF2-40B4-BE49-F238E27FC236}">
                <a16:creationId xmlns:a16="http://schemas.microsoft.com/office/drawing/2014/main" id="{3CAE42A8-F0CC-45FA-8285-A86E5A0E5D08}"/>
              </a:ext>
            </a:extLst>
          </p:cNvPr>
          <p:cNvSpPr txBox="1">
            <a:spLocks/>
          </p:cNvSpPr>
          <p:nvPr/>
        </p:nvSpPr>
        <p:spPr>
          <a:xfrm>
            <a:off x="666749" y="3101364"/>
            <a:ext cx="10182225" cy="863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/>
              <a:t>Marek Vokáč</a:t>
            </a:r>
          </a:p>
        </p:txBody>
      </p:sp>
    </p:spTree>
    <p:extLst>
      <p:ext uri="{BB962C8B-B14F-4D97-AF65-F5344CB8AC3E}">
        <p14:creationId xmlns:p14="http://schemas.microsoft.com/office/powerpoint/2010/main" val="150000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642"/>
    </mc:Choice>
    <mc:Fallback xmlns="">
      <p:transition spd="slow" advTm="3264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A70EB37C-0C73-4B41-BA26-D0D96D3DB2FD}"/>
              </a:ext>
            </a:extLst>
          </p:cNvPr>
          <p:cNvSpPr/>
          <p:nvPr/>
        </p:nvSpPr>
        <p:spPr>
          <a:xfrm>
            <a:off x="1679304" y="5739219"/>
            <a:ext cx="1917478" cy="714335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0281FAE3-F417-4F88-88D2-23E714936B06}"/>
              </a:ext>
            </a:extLst>
          </p:cNvPr>
          <p:cNvSpPr/>
          <p:nvPr/>
        </p:nvSpPr>
        <p:spPr>
          <a:xfrm>
            <a:off x="5000416" y="5741560"/>
            <a:ext cx="2154115" cy="714335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B1CD342D-190A-4137-9FCA-7B756DB2D222}"/>
              </a:ext>
            </a:extLst>
          </p:cNvPr>
          <p:cNvSpPr/>
          <p:nvPr/>
        </p:nvSpPr>
        <p:spPr>
          <a:xfrm>
            <a:off x="1597060" y="3461685"/>
            <a:ext cx="2378325" cy="707886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9" name="Nadpis 10">
            <a:extLst>
              <a:ext uri="{FF2B5EF4-FFF2-40B4-BE49-F238E27FC236}">
                <a16:creationId xmlns:a16="http://schemas.microsoft.com/office/drawing/2014/main" id="{22B6680A-2BCA-4D60-ADF9-E850C1721DBE}"/>
              </a:ext>
            </a:extLst>
          </p:cNvPr>
          <p:cNvSpPr txBox="1">
            <a:spLocks/>
          </p:cNvSpPr>
          <p:nvPr/>
        </p:nvSpPr>
        <p:spPr>
          <a:xfrm>
            <a:off x="1134208" y="404446"/>
            <a:ext cx="9803423" cy="50995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600" b="1" dirty="0">
                <a:solidFill>
                  <a:srgbClr val="FF0000"/>
                </a:solidFill>
              </a:rPr>
              <a:t>Metodické souvislosti témat výuky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BB140BD2-747A-40F6-95B8-2ACA859313F2}"/>
              </a:ext>
            </a:extLst>
          </p:cNvPr>
          <p:cNvSpPr/>
          <p:nvPr/>
        </p:nvSpPr>
        <p:spPr>
          <a:xfrm>
            <a:off x="5077162" y="1335294"/>
            <a:ext cx="1917478" cy="64183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34A3FBF9-262E-4EB4-9FEC-81A9E5FB54BE}"/>
              </a:ext>
            </a:extLst>
          </p:cNvPr>
          <p:cNvSpPr/>
          <p:nvPr/>
        </p:nvSpPr>
        <p:spPr>
          <a:xfrm>
            <a:off x="5064705" y="1338873"/>
            <a:ext cx="19423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dirty="0">
                <a:solidFill>
                  <a:srgbClr val="7030A0"/>
                </a:solidFill>
              </a:rPr>
              <a:t>Začátečník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DB9B77C3-787E-4FBD-8413-694A93989CB8}"/>
              </a:ext>
            </a:extLst>
          </p:cNvPr>
          <p:cNvSpPr/>
          <p:nvPr/>
        </p:nvSpPr>
        <p:spPr>
          <a:xfrm>
            <a:off x="8025911" y="5729450"/>
            <a:ext cx="2631829" cy="714335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C122890E-89EA-452C-B639-195845EABECE}"/>
              </a:ext>
            </a:extLst>
          </p:cNvPr>
          <p:cNvSpPr txBox="1"/>
          <p:nvPr/>
        </p:nvSpPr>
        <p:spPr>
          <a:xfrm>
            <a:off x="5120215" y="2421145"/>
            <a:ext cx="1831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Pravidla</a:t>
            </a: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5B1AD5B5-4853-45A3-BB88-DB03385034A3}"/>
              </a:ext>
            </a:extLst>
          </p:cNvPr>
          <p:cNvSpPr/>
          <p:nvPr/>
        </p:nvSpPr>
        <p:spPr>
          <a:xfrm>
            <a:off x="5077162" y="2331237"/>
            <a:ext cx="1929936" cy="707886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77C0A777-0A62-447E-B0D4-28B58CCE6E0B}"/>
              </a:ext>
            </a:extLst>
          </p:cNvPr>
          <p:cNvSpPr/>
          <p:nvPr/>
        </p:nvSpPr>
        <p:spPr>
          <a:xfrm>
            <a:off x="4888313" y="3452262"/>
            <a:ext cx="2378325" cy="707886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2FA5AF88-870F-4C0F-8E4F-AF78DC01709C}"/>
              </a:ext>
            </a:extLst>
          </p:cNvPr>
          <p:cNvSpPr/>
          <p:nvPr/>
        </p:nvSpPr>
        <p:spPr>
          <a:xfrm>
            <a:off x="8088922" y="3461685"/>
            <a:ext cx="2505809" cy="707886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279DE2E1-EE2E-4668-954D-577E57B82FE9}"/>
              </a:ext>
            </a:extLst>
          </p:cNvPr>
          <p:cNvSpPr txBox="1"/>
          <p:nvPr/>
        </p:nvSpPr>
        <p:spPr>
          <a:xfrm>
            <a:off x="1679304" y="3554018"/>
            <a:ext cx="22138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Základní maty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760B0A4C-6D99-4AF4-A8A5-794D926E3E23}"/>
              </a:ext>
            </a:extLst>
          </p:cNvPr>
          <p:cNvSpPr txBox="1"/>
          <p:nvPr/>
        </p:nvSpPr>
        <p:spPr>
          <a:xfrm>
            <a:off x="4972023" y="3533509"/>
            <a:ext cx="2210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Hodnota figur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A3A2C97B-8D8D-4C53-AE9B-702BDFE74CF0}"/>
              </a:ext>
            </a:extLst>
          </p:cNvPr>
          <p:cNvSpPr txBox="1"/>
          <p:nvPr/>
        </p:nvSpPr>
        <p:spPr>
          <a:xfrm>
            <a:off x="8088922" y="3531511"/>
            <a:ext cx="2505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Proměna pěšce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2437628D-32E9-40AB-BA2A-F3B81503CAA8}"/>
              </a:ext>
            </a:extLst>
          </p:cNvPr>
          <p:cNvSpPr txBox="1"/>
          <p:nvPr/>
        </p:nvSpPr>
        <p:spPr>
          <a:xfrm>
            <a:off x="1789585" y="5834776"/>
            <a:ext cx="1696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Šach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3E166B0E-E3BC-4050-AF79-735127C3679D}"/>
              </a:ext>
            </a:extLst>
          </p:cNvPr>
          <p:cNvSpPr txBox="1"/>
          <p:nvPr/>
        </p:nvSpPr>
        <p:spPr>
          <a:xfrm>
            <a:off x="5237077" y="5825008"/>
            <a:ext cx="1831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Napadení</a:t>
            </a: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E160C557-B90B-4298-88A1-A1649CB4D34A}"/>
              </a:ext>
            </a:extLst>
          </p:cNvPr>
          <p:cNvSpPr txBox="1"/>
          <p:nvPr/>
        </p:nvSpPr>
        <p:spPr>
          <a:xfrm>
            <a:off x="8489151" y="5825008"/>
            <a:ext cx="1831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Hrozba</a:t>
            </a:r>
          </a:p>
        </p:txBody>
      </p:sp>
      <p:sp>
        <p:nvSpPr>
          <p:cNvPr id="25" name="Obdélník 24">
            <a:extLst>
              <a:ext uri="{FF2B5EF4-FFF2-40B4-BE49-F238E27FC236}">
                <a16:creationId xmlns:a16="http://schemas.microsoft.com/office/drawing/2014/main" id="{EB467C62-8528-4057-B5CF-99B3F0B2841E}"/>
              </a:ext>
            </a:extLst>
          </p:cNvPr>
          <p:cNvSpPr/>
          <p:nvPr/>
        </p:nvSpPr>
        <p:spPr>
          <a:xfrm>
            <a:off x="3734351" y="4605229"/>
            <a:ext cx="4723848" cy="784456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527C2622-912F-4256-A495-EA5F950BB5CF}"/>
              </a:ext>
            </a:extLst>
          </p:cNvPr>
          <p:cNvSpPr txBox="1"/>
          <p:nvPr/>
        </p:nvSpPr>
        <p:spPr>
          <a:xfrm>
            <a:off x="3893139" y="4734116"/>
            <a:ext cx="4519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Vnímání dění na šachovnici</a:t>
            </a:r>
          </a:p>
        </p:txBody>
      </p:sp>
      <p:sp>
        <p:nvSpPr>
          <p:cNvPr id="27" name="Šipka: dolů 26">
            <a:extLst>
              <a:ext uri="{FF2B5EF4-FFF2-40B4-BE49-F238E27FC236}">
                <a16:creationId xmlns:a16="http://schemas.microsoft.com/office/drawing/2014/main" id="{0431E1E1-C25C-492D-B2AB-E2CB2B5509CA}"/>
              </a:ext>
            </a:extLst>
          </p:cNvPr>
          <p:cNvSpPr/>
          <p:nvPr/>
        </p:nvSpPr>
        <p:spPr>
          <a:xfrm rot="3996217">
            <a:off x="4365405" y="2608679"/>
            <a:ext cx="216597" cy="9922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Šipka: dolů 27">
            <a:extLst>
              <a:ext uri="{FF2B5EF4-FFF2-40B4-BE49-F238E27FC236}">
                <a16:creationId xmlns:a16="http://schemas.microsoft.com/office/drawing/2014/main" id="{0C17FA64-732B-4512-8FC5-540277BFA63A}"/>
              </a:ext>
            </a:extLst>
          </p:cNvPr>
          <p:cNvSpPr/>
          <p:nvPr/>
        </p:nvSpPr>
        <p:spPr>
          <a:xfrm>
            <a:off x="5925116" y="3129031"/>
            <a:ext cx="255876" cy="2767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Šipka: dolů 28">
            <a:extLst>
              <a:ext uri="{FF2B5EF4-FFF2-40B4-BE49-F238E27FC236}">
                <a16:creationId xmlns:a16="http://schemas.microsoft.com/office/drawing/2014/main" id="{5D182FF6-A63A-4319-8EF7-8ABC39F2ED41}"/>
              </a:ext>
            </a:extLst>
          </p:cNvPr>
          <p:cNvSpPr/>
          <p:nvPr/>
        </p:nvSpPr>
        <p:spPr>
          <a:xfrm rot="18344054">
            <a:off x="7538404" y="2680588"/>
            <a:ext cx="218401" cy="9302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Šipka: dolů 29">
            <a:extLst>
              <a:ext uri="{FF2B5EF4-FFF2-40B4-BE49-F238E27FC236}">
                <a16:creationId xmlns:a16="http://schemas.microsoft.com/office/drawing/2014/main" id="{4690ACDC-F013-4C54-AE6C-B51A2C31A767}"/>
              </a:ext>
            </a:extLst>
          </p:cNvPr>
          <p:cNvSpPr/>
          <p:nvPr/>
        </p:nvSpPr>
        <p:spPr>
          <a:xfrm rot="2349397">
            <a:off x="3332871" y="5152246"/>
            <a:ext cx="221565" cy="5187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Šipka: dolů 30">
            <a:extLst>
              <a:ext uri="{FF2B5EF4-FFF2-40B4-BE49-F238E27FC236}">
                <a16:creationId xmlns:a16="http://schemas.microsoft.com/office/drawing/2014/main" id="{E6DA2CC3-F805-441F-986C-1BA6324A05B6}"/>
              </a:ext>
            </a:extLst>
          </p:cNvPr>
          <p:cNvSpPr/>
          <p:nvPr/>
        </p:nvSpPr>
        <p:spPr>
          <a:xfrm>
            <a:off x="5985217" y="5473132"/>
            <a:ext cx="195775" cy="2442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2" name="Šipka: dolů 31">
            <a:extLst>
              <a:ext uri="{FF2B5EF4-FFF2-40B4-BE49-F238E27FC236}">
                <a16:creationId xmlns:a16="http://schemas.microsoft.com/office/drawing/2014/main" id="{68FA1D69-CC16-405D-84E5-5F40EC76DBD6}"/>
              </a:ext>
            </a:extLst>
          </p:cNvPr>
          <p:cNvSpPr/>
          <p:nvPr/>
        </p:nvSpPr>
        <p:spPr>
          <a:xfrm rot="19275852">
            <a:off x="8616987" y="5115147"/>
            <a:ext cx="221565" cy="5187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72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595"/>
    </mc:Choice>
    <mc:Fallback xmlns="">
      <p:transition spd="slow" advTm="26459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>
            <a:extLst>
              <a:ext uri="{FF2B5EF4-FFF2-40B4-BE49-F238E27FC236}">
                <a16:creationId xmlns:a16="http://schemas.microsoft.com/office/drawing/2014/main" id="{B38A8C9A-FDBE-4E3A-9881-615FF541E954}"/>
              </a:ext>
            </a:extLst>
          </p:cNvPr>
          <p:cNvSpPr/>
          <p:nvPr/>
        </p:nvSpPr>
        <p:spPr>
          <a:xfrm>
            <a:off x="3156438" y="534389"/>
            <a:ext cx="5785339" cy="775665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E6582C43-C086-4F67-8B56-FF5105F2E9B4}"/>
              </a:ext>
            </a:extLst>
          </p:cNvPr>
          <p:cNvSpPr txBox="1"/>
          <p:nvPr/>
        </p:nvSpPr>
        <p:spPr>
          <a:xfrm>
            <a:off x="3261946" y="665008"/>
            <a:ext cx="5530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Vnímání dění na šachovnici – fáze 2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4ED8745-C357-4322-B696-55675F52FF5A}"/>
              </a:ext>
            </a:extLst>
          </p:cNvPr>
          <p:cNvSpPr txBox="1"/>
          <p:nvPr/>
        </p:nvSpPr>
        <p:spPr>
          <a:xfrm>
            <a:off x="1185334" y="1937140"/>
            <a:ext cx="4237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Základní kombinační motivy</a:t>
            </a:r>
          </a:p>
          <a:p>
            <a:pPr algn="ctr"/>
            <a:r>
              <a:rPr lang="cs-CZ" sz="2000" dirty="0">
                <a:solidFill>
                  <a:srgbClr val="0070C0"/>
                </a:solidFill>
              </a:rPr>
              <a:t>vysvětlení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0057A9A-9C14-4EE3-B8C5-970AA38F67AC}"/>
              </a:ext>
            </a:extLst>
          </p:cNvPr>
          <p:cNvSpPr txBox="1"/>
          <p:nvPr/>
        </p:nvSpPr>
        <p:spPr>
          <a:xfrm>
            <a:off x="6697717" y="2625526"/>
            <a:ext cx="4303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Základy pěšcových koncovek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E6C2BF05-74AE-4F5A-BB03-2AFA1F5E1073}"/>
              </a:ext>
            </a:extLst>
          </p:cNvPr>
          <p:cNvSpPr/>
          <p:nvPr/>
        </p:nvSpPr>
        <p:spPr>
          <a:xfrm>
            <a:off x="1093176" y="1824722"/>
            <a:ext cx="4401107" cy="97416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8CD2BB7E-AB4B-4E5B-B0C3-24D177690CEC}"/>
              </a:ext>
            </a:extLst>
          </p:cNvPr>
          <p:cNvSpPr/>
          <p:nvPr/>
        </p:nvSpPr>
        <p:spPr>
          <a:xfrm>
            <a:off x="6697718" y="2515122"/>
            <a:ext cx="4303814" cy="775665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BA5F9F2D-8035-4AB5-AB62-9B5A1A12CBD7}"/>
              </a:ext>
            </a:extLst>
          </p:cNvPr>
          <p:cNvSpPr/>
          <p:nvPr/>
        </p:nvSpPr>
        <p:spPr>
          <a:xfrm>
            <a:off x="1093176" y="3588537"/>
            <a:ext cx="1929936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FB3F445C-5138-4AA5-8788-1F4D3C2C3D3B}"/>
              </a:ext>
            </a:extLst>
          </p:cNvPr>
          <p:cNvSpPr/>
          <p:nvPr/>
        </p:nvSpPr>
        <p:spPr>
          <a:xfrm>
            <a:off x="4168188" y="3599916"/>
            <a:ext cx="1165377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2F9820D5-6531-46A6-AC9B-24987D017F6D}"/>
              </a:ext>
            </a:extLst>
          </p:cNvPr>
          <p:cNvSpPr/>
          <p:nvPr/>
        </p:nvSpPr>
        <p:spPr>
          <a:xfrm>
            <a:off x="1084117" y="4547089"/>
            <a:ext cx="2412074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2037B1A3-0638-4E96-AB88-9BAB0C635891}"/>
              </a:ext>
            </a:extLst>
          </p:cNvPr>
          <p:cNvSpPr/>
          <p:nvPr/>
        </p:nvSpPr>
        <p:spPr>
          <a:xfrm>
            <a:off x="6404284" y="3544235"/>
            <a:ext cx="1929936" cy="984629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6145C371-11FC-4AD4-BB67-A052EF01691A}"/>
              </a:ext>
            </a:extLst>
          </p:cNvPr>
          <p:cNvSpPr/>
          <p:nvPr/>
        </p:nvSpPr>
        <p:spPr>
          <a:xfrm>
            <a:off x="9108703" y="3535109"/>
            <a:ext cx="1929936" cy="99315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CD272A09-68B3-4EA2-9BCF-79B35BAE84BE}"/>
              </a:ext>
            </a:extLst>
          </p:cNvPr>
          <p:cNvSpPr/>
          <p:nvPr/>
        </p:nvSpPr>
        <p:spPr>
          <a:xfrm>
            <a:off x="9112831" y="4661198"/>
            <a:ext cx="1929936" cy="99315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8E2322E2-1EC9-4B20-B0A5-1970F505C640}"/>
              </a:ext>
            </a:extLst>
          </p:cNvPr>
          <p:cNvSpPr txBox="1"/>
          <p:nvPr/>
        </p:nvSpPr>
        <p:spPr>
          <a:xfrm>
            <a:off x="1197218" y="3631614"/>
            <a:ext cx="1731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Dvojí úder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2DD81DE0-280B-403B-8661-AB882881A40B}"/>
              </a:ext>
            </a:extLst>
          </p:cNvPr>
          <p:cNvSpPr txBox="1"/>
          <p:nvPr/>
        </p:nvSpPr>
        <p:spPr>
          <a:xfrm>
            <a:off x="4265446" y="3665480"/>
            <a:ext cx="961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Vazba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30064BE8-4B35-4F5C-B68C-01C4B2E9ABEC}"/>
              </a:ext>
            </a:extLst>
          </p:cNvPr>
          <p:cNvSpPr txBox="1"/>
          <p:nvPr/>
        </p:nvSpPr>
        <p:spPr>
          <a:xfrm>
            <a:off x="1185334" y="4606380"/>
            <a:ext cx="2171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Proměna pěšce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BD8D088C-DC81-4EE2-9B73-6BECD6A7488D}"/>
              </a:ext>
            </a:extLst>
          </p:cNvPr>
          <p:cNvSpPr txBox="1"/>
          <p:nvPr/>
        </p:nvSpPr>
        <p:spPr>
          <a:xfrm>
            <a:off x="5828664" y="6117268"/>
            <a:ext cx="5115536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Nutnost brát v úvahu možnosti soupeře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A0A4EC5E-979D-4366-989D-96D804E881A2}"/>
              </a:ext>
            </a:extLst>
          </p:cNvPr>
          <p:cNvSpPr txBox="1"/>
          <p:nvPr/>
        </p:nvSpPr>
        <p:spPr>
          <a:xfrm>
            <a:off x="9225935" y="3633221"/>
            <a:ext cx="1695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Čtverec pěšce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90674BD9-868D-4EDE-B6E5-088A7626C2D4}"/>
              </a:ext>
            </a:extLst>
          </p:cNvPr>
          <p:cNvSpPr txBox="1"/>
          <p:nvPr/>
        </p:nvSpPr>
        <p:spPr>
          <a:xfrm>
            <a:off x="9240715" y="4761137"/>
            <a:ext cx="1703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Opozice králů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9094E933-E7BF-453A-874D-54E33B7A4A83}"/>
              </a:ext>
            </a:extLst>
          </p:cNvPr>
          <p:cNvSpPr txBox="1"/>
          <p:nvPr/>
        </p:nvSpPr>
        <p:spPr>
          <a:xfrm>
            <a:off x="6487726" y="3588537"/>
            <a:ext cx="17630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Dáma proti pěšci</a:t>
            </a:r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1DF51C49-6D92-45F1-A606-34B581723001}"/>
              </a:ext>
            </a:extLst>
          </p:cNvPr>
          <p:cNvSpPr/>
          <p:nvPr/>
        </p:nvSpPr>
        <p:spPr>
          <a:xfrm>
            <a:off x="5828664" y="5998240"/>
            <a:ext cx="5217756" cy="70788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5ECBF668-DD1C-4965-A963-65EA471D91D5}"/>
              </a:ext>
            </a:extLst>
          </p:cNvPr>
          <p:cNvSpPr txBox="1"/>
          <p:nvPr/>
        </p:nvSpPr>
        <p:spPr>
          <a:xfrm>
            <a:off x="6487726" y="4760163"/>
            <a:ext cx="17630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Kritická pole pěšce</a:t>
            </a: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18F207E4-07F9-42D0-BFA6-A6EEF7E09803}"/>
              </a:ext>
            </a:extLst>
          </p:cNvPr>
          <p:cNvSpPr txBox="1"/>
          <p:nvPr/>
        </p:nvSpPr>
        <p:spPr>
          <a:xfrm>
            <a:off x="4027709" y="4606379"/>
            <a:ext cx="618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Pat</a:t>
            </a:r>
          </a:p>
        </p:txBody>
      </p:sp>
      <p:sp>
        <p:nvSpPr>
          <p:cNvPr id="27" name="Obdélník 26">
            <a:extLst>
              <a:ext uri="{FF2B5EF4-FFF2-40B4-BE49-F238E27FC236}">
                <a16:creationId xmlns:a16="http://schemas.microsoft.com/office/drawing/2014/main" id="{3FF354CE-5665-4662-9DFE-4115E77908B8}"/>
              </a:ext>
            </a:extLst>
          </p:cNvPr>
          <p:cNvSpPr/>
          <p:nvPr/>
        </p:nvSpPr>
        <p:spPr>
          <a:xfrm>
            <a:off x="6415987" y="4673357"/>
            <a:ext cx="1929936" cy="980995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28" name="Obdélník 27">
            <a:extLst>
              <a:ext uri="{FF2B5EF4-FFF2-40B4-BE49-F238E27FC236}">
                <a16:creationId xmlns:a16="http://schemas.microsoft.com/office/drawing/2014/main" id="{1ACA9A24-486B-42E4-B3EA-29C78A912EC6}"/>
              </a:ext>
            </a:extLst>
          </p:cNvPr>
          <p:cNvSpPr/>
          <p:nvPr/>
        </p:nvSpPr>
        <p:spPr>
          <a:xfrm>
            <a:off x="3944465" y="4552289"/>
            <a:ext cx="780587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29" name="Obdélník 28">
            <a:extLst>
              <a:ext uri="{FF2B5EF4-FFF2-40B4-BE49-F238E27FC236}">
                <a16:creationId xmlns:a16="http://schemas.microsoft.com/office/drawing/2014/main" id="{D66887F6-822F-42A6-B37C-70AFDD096BDF}"/>
              </a:ext>
            </a:extLst>
          </p:cNvPr>
          <p:cNvSpPr/>
          <p:nvPr/>
        </p:nvSpPr>
        <p:spPr>
          <a:xfrm>
            <a:off x="3497667" y="5633716"/>
            <a:ext cx="1545803" cy="1072410"/>
          </a:xfrm>
          <a:prstGeom prst="rect">
            <a:avLst/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26D75A14-C1A9-4CEF-ADA3-4BD1236B8304}"/>
              </a:ext>
            </a:extLst>
          </p:cNvPr>
          <p:cNvSpPr txBox="1"/>
          <p:nvPr/>
        </p:nvSpPr>
        <p:spPr>
          <a:xfrm>
            <a:off x="3583236" y="5747936"/>
            <a:ext cx="1347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Propočet variant</a:t>
            </a:r>
          </a:p>
        </p:txBody>
      </p:sp>
      <p:sp>
        <p:nvSpPr>
          <p:cNvPr id="31" name="Šipka: dolů 30">
            <a:extLst>
              <a:ext uri="{FF2B5EF4-FFF2-40B4-BE49-F238E27FC236}">
                <a16:creationId xmlns:a16="http://schemas.microsoft.com/office/drawing/2014/main" id="{6188FB15-1526-4B7F-AE51-D6DEF7B02D97}"/>
              </a:ext>
            </a:extLst>
          </p:cNvPr>
          <p:cNvSpPr/>
          <p:nvPr/>
        </p:nvSpPr>
        <p:spPr>
          <a:xfrm rot="5400000">
            <a:off x="5373488" y="5948543"/>
            <a:ext cx="147863" cy="63676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Šipka: dolů 31">
            <a:extLst>
              <a:ext uri="{FF2B5EF4-FFF2-40B4-BE49-F238E27FC236}">
                <a16:creationId xmlns:a16="http://schemas.microsoft.com/office/drawing/2014/main" id="{C9D36188-8F66-43ED-A21C-3F2E085F1BF3}"/>
              </a:ext>
            </a:extLst>
          </p:cNvPr>
          <p:cNvSpPr/>
          <p:nvPr/>
        </p:nvSpPr>
        <p:spPr>
          <a:xfrm rot="688233">
            <a:off x="6071507" y="3113500"/>
            <a:ext cx="126157" cy="269446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Šipka: dolů 32">
            <a:extLst>
              <a:ext uri="{FF2B5EF4-FFF2-40B4-BE49-F238E27FC236}">
                <a16:creationId xmlns:a16="http://schemas.microsoft.com/office/drawing/2014/main" id="{DA0760D2-7695-4197-A69B-29CAE5008F3A}"/>
              </a:ext>
            </a:extLst>
          </p:cNvPr>
          <p:cNvSpPr/>
          <p:nvPr/>
        </p:nvSpPr>
        <p:spPr>
          <a:xfrm rot="1900601">
            <a:off x="5555609" y="2531315"/>
            <a:ext cx="173957" cy="32012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Šipka: dolů 33">
            <a:extLst>
              <a:ext uri="{FF2B5EF4-FFF2-40B4-BE49-F238E27FC236}">
                <a16:creationId xmlns:a16="http://schemas.microsoft.com/office/drawing/2014/main" id="{FCE2A35B-AD06-44D8-845B-0FB71AA34567}"/>
              </a:ext>
            </a:extLst>
          </p:cNvPr>
          <p:cNvSpPr/>
          <p:nvPr/>
        </p:nvSpPr>
        <p:spPr>
          <a:xfrm rot="971815">
            <a:off x="8445711" y="3426927"/>
            <a:ext cx="128097" cy="5162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Šipka: dolů 34">
            <a:extLst>
              <a:ext uri="{FF2B5EF4-FFF2-40B4-BE49-F238E27FC236}">
                <a16:creationId xmlns:a16="http://schemas.microsoft.com/office/drawing/2014/main" id="{0B98284B-ABBF-419B-946A-85EFD8FA0F13}"/>
              </a:ext>
            </a:extLst>
          </p:cNvPr>
          <p:cNvSpPr/>
          <p:nvPr/>
        </p:nvSpPr>
        <p:spPr>
          <a:xfrm rot="301546">
            <a:off x="8504216" y="3430081"/>
            <a:ext cx="158155" cy="15603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Šipka: dolů 35">
            <a:extLst>
              <a:ext uri="{FF2B5EF4-FFF2-40B4-BE49-F238E27FC236}">
                <a16:creationId xmlns:a16="http://schemas.microsoft.com/office/drawing/2014/main" id="{2A0C15E9-3D63-4633-9A64-F2C027603EDB}"/>
              </a:ext>
            </a:extLst>
          </p:cNvPr>
          <p:cNvSpPr/>
          <p:nvPr/>
        </p:nvSpPr>
        <p:spPr>
          <a:xfrm rot="20966477">
            <a:off x="8820080" y="3421005"/>
            <a:ext cx="145706" cy="15733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Šipka: dolů 36">
            <a:extLst>
              <a:ext uri="{FF2B5EF4-FFF2-40B4-BE49-F238E27FC236}">
                <a16:creationId xmlns:a16="http://schemas.microsoft.com/office/drawing/2014/main" id="{1D755C3F-DCF1-4206-8EFA-368069A78D07}"/>
              </a:ext>
            </a:extLst>
          </p:cNvPr>
          <p:cNvSpPr/>
          <p:nvPr/>
        </p:nvSpPr>
        <p:spPr>
          <a:xfrm rot="21080397">
            <a:off x="8898470" y="3437060"/>
            <a:ext cx="144279" cy="392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Šipka: dolů 37">
            <a:extLst>
              <a:ext uri="{FF2B5EF4-FFF2-40B4-BE49-F238E27FC236}">
                <a16:creationId xmlns:a16="http://schemas.microsoft.com/office/drawing/2014/main" id="{BC6616FD-AC17-4643-BC30-51E4053EDAF4}"/>
              </a:ext>
            </a:extLst>
          </p:cNvPr>
          <p:cNvSpPr/>
          <p:nvPr/>
        </p:nvSpPr>
        <p:spPr>
          <a:xfrm rot="744583">
            <a:off x="3272456" y="2920162"/>
            <a:ext cx="194087" cy="15412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Šipka: dolů 38">
            <a:extLst>
              <a:ext uri="{FF2B5EF4-FFF2-40B4-BE49-F238E27FC236}">
                <a16:creationId xmlns:a16="http://schemas.microsoft.com/office/drawing/2014/main" id="{238D12ED-8B65-475C-A827-074E6FDE80A4}"/>
              </a:ext>
            </a:extLst>
          </p:cNvPr>
          <p:cNvSpPr/>
          <p:nvPr/>
        </p:nvSpPr>
        <p:spPr>
          <a:xfrm rot="21087909">
            <a:off x="3733180" y="2946574"/>
            <a:ext cx="231334" cy="15186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Šipka: dolů 39">
            <a:extLst>
              <a:ext uri="{FF2B5EF4-FFF2-40B4-BE49-F238E27FC236}">
                <a16:creationId xmlns:a16="http://schemas.microsoft.com/office/drawing/2014/main" id="{84E8287A-ADDF-46A6-9E6A-D2AE220D15CC}"/>
              </a:ext>
            </a:extLst>
          </p:cNvPr>
          <p:cNvSpPr/>
          <p:nvPr/>
        </p:nvSpPr>
        <p:spPr>
          <a:xfrm rot="3091445">
            <a:off x="2904595" y="2799589"/>
            <a:ext cx="228747" cy="8357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Šipka: dolů 40">
            <a:extLst>
              <a:ext uri="{FF2B5EF4-FFF2-40B4-BE49-F238E27FC236}">
                <a16:creationId xmlns:a16="http://schemas.microsoft.com/office/drawing/2014/main" id="{917E2BD3-9B8A-452D-9D4D-7FB455C1D5F4}"/>
              </a:ext>
            </a:extLst>
          </p:cNvPr>
          <p:cNvSpPr/>
          <p:nvPr/>
        </p:nvSpPr>
        <p:spPr>
          <a:xfrm rot="18790511">
            <a:off x="4232326" y="2781389"/>
            <a:ext cx="204865" cy="8142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891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9832"/>
    </mc:Choice>
    <mc:Fallback xmlns="">
      <p:transition spd="slow" advTm="11983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>
            <a:extLst>
              <a:ext uri="{FF2B5EF4-FFF2-40B4-BE49-F238E27FC236}">
                <a16:creationId xmlns:a16="http://schemas.microsoft.com/office/drawing/2014/main" id="{287E4B29-3AF6-4155-8797-75B42FB109AD}"/>
              </a:ext>
            </a:extLst>
          </p:cNvPr>
          <p:cNvSpPr/>
          <p:nvPr/>
        </p:nvSpPr>
        <p:spPr>
          <a:xfrm>
            <a:off x="3622431" y="514668"/>
            <a:ext cx="4466492" cy="97416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160B358-46F5-4958-AE38-D4DB113D6E42}"/>
              </a:ext>
            </a:extLst>
          </p:cNvPr>
          <p:cNvSpPr txBox="1"/>
          <p:nvPr/>
        </p:nvSpPr>
        <p:spPr>
          <a:xfrm>
            <a:off x="3708726" y="586251"/>
            <a:ext cx="4237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Základní kombinační motivy</a:t>
            </a:r>
          </a:p>
          <a:p>
            <a:pPr algn="ctr"/>
            <a:r>
              <a:rPr lang="cs-CZ" sz="2000" dirty="0">
                <a:solidFill>
                  <a:srgbClr val="0070C0"/>
                </a:solidFill>
              </a:rPr>
              <a:t>aplikace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9C42D37-554D-492A-A544-0B850EF367D4}"/>
              </a:ext>
            </a:extLst>
          </p:cNvPr>
          <p:cNvSpPr/>
          <p:nvPr/>
        </p:nvSpPr>
        <p:spPr>
          <a:xfrm>
            <a:off x="1093175" y="3121223"/>
            <a:ext cx="2724079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F7198EEC-49EB-473E-A434-62901E938FA7}"/>
              </a:ext>
            </a:extLst>
          </p:cNvPr>
          <p:cNvSpPr/>
          <p:nvPr/>
        </p:nvSpPr>
        <p:spPr>
          <a:xfrm>
            <a:off x="4254731" y="3087197"/>
            <a:ext cx="1929936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E461ED7-3B46-4CDB-8526-F8BE19F044DF}"/>
              </a:ext>
            </a:extLst>
          </p:cNvPr>
          <p:cNvSpPr/>
          <p:nvPr/>
        </p:nvSpPr>
        <p:spPr>
          <a:xfrm>
            <a:off x="8516973" y="2078507"/>
            <a:ext cx="2306358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723B43A0-FA79-46B9-A911-A3E9920D623A}"/>
              </a:ext>
            </a:extLst>
          </p:cNvPr>
          <p:cNvSpPr/>
          <p:nvPr/>
        </p:nvSpPr>
        <p:spPr>
          <a:xfrm>
            <a:off x="5619821" y="2078508"/>
            <a:ext cx="2469101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8387C41E-6EFC-4AF2-8B0E-80AE9D247953}"/>
              </a:ext>
            </a:extLst>
          </p:cNvPr>
          <p:cNvSpPr/>
          <p:nvPr/>
        </p:nvSpPr>
        <p:spPr>
          <a:xfrm>
            <a:off x="3327912" y="2078508"/>
            <a:ext cx="1929936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446E0F08-8BC8-41A4-A2F4-B48306FA4D85}"/>
              </a:ext>
            </a:extLst>
          </p:cNvPr>
          <p:cNvSpPr/>
          <p:nvPr/>
        </p:nvSpPr>
        <p:spPr>
          <a:xfrm>
            <a:off x="1093176" y="2078508"/>
            <a:ext cx="1929936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7D168F50-822C-47A6-96C8-8B984E8C6AFA}"/>
              </a:ext>
            </a:extLst>
          </p:cNvPr>
          <p:cNvSpPr txBox="1"/>
          <p:nvPr/>
        </p:nvSpPr>
        <p:spPr>
          <a:xfrm>
            <a:off x="6687272" y="3169949"/>
            <a:ext cx="2205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Obrácená vazba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2F396CB0-93E8-44D7-B0C2-4EB009F15ACA}"/>
              </a:ext>
            </a:extLst>
          </p:cNvPr>
          <p:cNvSpPr txBox="1"/>
          <p:nvPr/>
        </p:nvSpPr>
        <p:spPr>
          <a:xfrm>
            <a:off x="1192484" y="3181191"/>
            <a:ext cx="248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err="1">
                <a:solidFill>
                  <a:srgbClr val="0070C0"/>
                </a:solidFill>
              </a:rPr>
              <a:t>Mezitah</a:t>
            </a:r>
            <a:r>
              <a:rPr lang="cs-CZ" sz="2400" dirty="0">
                <a:solidFill>
                  <a:srgbClr val="0070C0"/>
                </a:solidFill>
              </a:rPr>
              <a:t>/</a:t>
            </a:r>
            <a:r>
              <a:rPr lang="cs-CZ" sz="2400" dirty="0" err="1">
                <a:solidFill>
                  <a:srgbClr val="0070C0"/>
                </a:solidFill>
              </a:rPr>
              <a:t>Mezišach</a:t>
            </a:r>
            <a:endParaRPr lang="cs-CZ" sz="2400" dirty="0">
              <a:solidFill>
                <a:srgbClr val="0070C0"/>
              </a:solidFill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708F0305-3A99-4A42-8368-2568C746CD63}"/>
              </a:ext>
            </a:extLst>
          </p:cNvPr>
          <p:cNvSpPr txBox="1"/>
          <p:nvPr/>
        </p:nvSpPr>
        <p:spPr>
          <a:xfrm>
            <a:off x="4354040" y="3164140"/>
            <a:ext cx="1731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Překrytí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C23B374A-D286-46A8-9F89-4AD821061C45}"/>
              </a:ext>
            </a:extLst>
          </p:cNvPr>
          <p:cNvSpPr txBox="1"/>
          <p:nvPr/>
        </p:nvSpPr>
        <p:spPr>
          <a:xfrm>
            <a:off x="8552933" y="2155450"/>
            <a:ext cx="2174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Přetížená figura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3E1EA494-6420-48EA-8410-14F074F21B3F}"/>
              </a:ext>
            </a:extLst>
          </p:cNvPr>
          <p:cNvSpPr txBox="1"/>
          <p:nvPr/>
        </p:nvSpPr>
        <p:spPr>
          <a:xfrm>
            <a:off x="5710338" y="2173530"/>
            <a:ext cx="2299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Likvidace obrany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64F274C1-CB98-47F5-B8F0-E95845145CC8}"/>
              </a:ext>
            </a:extLst>
          </p:cNvPr>
          <p:cNvSpPr txBox="1"/>
          <p:nvPr/>
        </p:nvSpPr>
        <p:spPr>
          <a:xfrm>
            <a:off x="3451163" y="2155450"/>
            <a:ext cx="1731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Odlákání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AF8C84FC-2CBB-4837-A221-2DB28274FAEE}"/>
              </a:ext>
            </a:extLst>
          </p:cNvPr>
          <p:cNvSpPr txBox="1"/>
          <p:nvPr/>
        </p:nvSpPr>
        <p:spPr>
          <a:xfrm>
            <a:off x="1192485" y="2173530"/>
            <a:ext cx="1731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Přilákání</a:t>
            </a:r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6AAE132A-1770-4212-9311-B394D4877AB7}"/>
              </a:ext>
            </a:extLst>
          </p:cNvPr>
          <p:cNvSpPr/>
          <p:nvPr/>
        </p:nvSpPr>
        <p:spPr>
          <a:xfrm>
            <a:off x="9346223" y="3087198"/>
            <a:ext cx="1472148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C52861F5-A8A2-406A-86E2-04B0AFCF936E}"/>
              </a:ext>
            </a:extLst>
          </p:cNvPr>
          <p:cNvSpPr/>
          <p:nvPr/>
        </p:nvSpPr>
        <p:spPr>
          <a:xfrm>
            <a:off x="6622144" y="3087197"/>
            <a:ext cx="2335589" cy="61555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71BF8C91-7E85-4BEB-ADE9-AB90BABC1A85}"/>
              </a:ext>
            </a:extLst>
          </p:cNvPr>
          <p:cNvSpPr txBox="1"/>
          <p:nvPr/>
        </p:nvSpPr>
        <p:spPr>
          <a:xfrm>
            <a:off x="9478108" y="3181191"/>
            <a:ext cx="1249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atd.</a:t>
            </a:r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7E9F65FA-4061-4A97-9ACD-8D8131BDF735}"/>
              </a:ext>
            </a:extLst>
          </p:cNvPr>
          <p:cNvSpPr/>
          <p:nvPr/>
        </p:nvSpPr>
        <p:spPr>
          <a:xfrm>
            <a:off x="3130062" y="4129912"/>
            <a:ext cx="5627076" cy="775665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DBF64A8B-89A7-4B57-A056-0E518CF27435}"/>
              </a:ext>
            </a:extLst>
          </p:cNvPr>
          <p:cNvSpPr txBox="1"/>
          <p:nvPr/>
        </p:nvSpPr>
        <p:spPr>
          <a:xfrm>
            <a:off x="3130062" y="4210797"/>
            <a:ext cx="5627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Základy pěšcových koncovek – level 2</a:t>
            </a:r>
          </a:p>
        </p:txBody>
      </p:sp>
      <p:sp>
        <p:nvSpPr>
          <p:cNvPr id="25" name="Obdélník 24">
            <a:extLst>
              <a:ext uri="{FF2B5EF4-FFF2-40B4-BE49-F238E27FC236}">
                <a16:creationId xmlns:a16="http://schemas.microsoft.com/office/drawing/2014/main" id="{0E2B96E0-CD6C-4E03-B3D6-4EA1C56E42F2}"/>
              </a:ext>
            </a:extLst>
          </p:cNvPr>
          <p:cNvSpPr/>
          <p:nvPr/>
        </p:nvSpPr>
        <p:spPr>
          <a:xfrm>
            <a:off x="9570080" y="5235982"/>
            <a:ext cx="1929936" cy="984629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26" name="Obdélník 25">
            <a:extLst>
              <a:ext uri="{FF2B5EF4-FFF2-40B4-BE49-F238E27FC236}">
                <a16:creationId xmlns:a16="http://schemas.microsoft.com/office/drawing/2014/main" id="{49B5CF7D-CC6A-47A1-A7F0-65E4A7F4DE50}"/>
              </a:ext>
            </a:extLst>
          </p:cNvPr>
          <p:cNvSpPr/>
          <p:nvPr/>
        </p:nvSpPr>
        <p:spPr>
          <a:xfrm>
            <a:off x="7416287" y="5252874"/>
            <a:ext cx="1806844" cy="984629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27" name="Obdélník 26">
            <a:extLst>
              <a:ext uri="{FF2B5EF4-FFF2-40B4-BE49-F238E27FC236}">
                <a16:creationId xmlns:a16="http://schemas.microsoft.com/office/drawing/2014/main" id="{755B8ED1-3977-4C8C-A159-489F7BAA8259}"/>
              </a:ext>
            </a:extLst>
          </p:cNvPr>
          <p:cNvSpPr/>
          <p:nvPr/>
        </p:nvSpPr>
        <p:spPr>
          <a:xfrm>
            <a:off x="5139402" y="5252874"/>
            <a:ext cx="1929936" cy="984629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28" name="Obdélník 27">
            <a:extLst>
              <a:ext uri="{FF2B5EF4-FFF2-40B4-BE49-F238E27FC236}">
                <a16:creationId xmlns:a16="http://schemas.microsoft.com/office/drawing/2014/main" id="{31410512-A6EB-44A7-8640-6515BE2D8CA2}"/>
              </a:ext>
            </a:extLst>
          </p:cNvPr>
          <p:cNvSpPr/>
          <p:nvPr/>
        </p:nvSpPr>
        <p:spPr>
          <a:xfrm>
            <a:off x="3289177" y="5239156"/>
            <a:ext cx="1478496" cy="984629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29" name="Obdélník 28">
            <a:extLst>
              <a:ext uri="{FF2B5EF4-FFF2-40B4-BE49-F238E27FC236}">
                <a16:creationId xmlns:a16="http://schemas.microsoft.com/office/drawing/2014/main" id="{D11FC740-7C4A-4B27-8FC5-792389C85D5A}"/>
              </a:ext>
            </a:extLst>
          </p:cNvPr>
          <p:cNvSpPr/>
          <p:nvPr/>
        </p:nvSpPr>
        <p:spPr>
          <a:xfrm>
            <a:off x="1093176" y="5252874"/>
            <a:ext cx="1830627" cy="984629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FB44F050-8F56-401C-B92C-D3A07AA3058A}"/>
              </a:ext>
            </a:extLst>
          </p:cNvPr>
          <p:cNvSpPr txBox="1"/>
          <p:nvPr/>
        </p:nvSpPr>
        <p:spPr>
          <a:xfrm>
            <a:off x="9640201" y="5312797"/>
            <a:ext cx="17630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atd. podle Dvoreckého</a:t>
            </a:r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id="{ADEB471C-4708-4BA4-9A13-63DD629C6B75}"/>
              </a:ext>
            </a:extLst>
          </p:cNvPr>
          <p:cNvSpPr txBox="1"/>
          <p:nvPr/>
        </p:nvSpPr>
        <p:spPr>
          <a:xfrm>
            <a:off x="5257848" y="5329689"/>
            <a:ext cx="1725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Nevýhoda tahu</a:t>
            </a:r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0283E05D-BDA1-4CEF-A693-96CCA899B1CB}"/>
              </a:ext>
            </a:extLst>
          </p:cNvPr>
          <p:cNvSpPr txBox="1"/>
          <p:nvPr/>
        </p:nvSpPr>
        <p:spPr>
          <a:xfrm>
            <a:off x="7573707" y="5329688"/>
            <a:ext cx="1517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Rezervní tempo</a:t>
            </a:r>
          </a:p>
        </p:txBody>
      </p: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4B215C29-EA29-402F-B8B3-69D9F8E9DFE5}"/>
              </a:ext>
            </a:extLst>
          </p:cNvPr>
          <p:cNvSpPr txBox="1"/>
          <p:nvPr/>
        </p:nvSpPr>
        <p:spPr>
          <a:xfrm>
            <a:off x="3388875" y="5329689"/>
            <a:ext cx="1279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Práce s pěšci</a:t>
            </a:r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EEC6B869-182C-48B4-8066-FD3571FA68BB}"/>
              </a:ext>
            </a:extLst>
          </p:cNvPr>
          <p:cNvSpPr txBox="1"/>
          <p:nvPr/>
        </p:nvSpPr>
        <p:spPr>
          <a:xfrm>
            <a:off x="1176618" y="5329689"/>
            <a:ext cx="1618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Manévry králů</a:t>
            </a:r>
          </a:p>
        </p:txBody>
      </p:sp>
    </p:spTree>
    <p:extLst>
      <p:ext uri="{BB962C8B-B14F-4D97-AF65-F5344CB8AC3E}">
        <p14:creationId xmlns:p14="http://schemas.microsoft.com/office/powerpoint/2010/main" val="313737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4859"/>
    </mc:Choice>
    <mc:Fallback xmlns="">
      <p:transition spd="slow" advTm="41485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>
            <a:extLst>
              <a:ext uri="{FF2B5EF4-FFF2-40B4-BE49-F238E27FC236}">
                <a16:creationId xmlns:a16="http://schemas.microsoft.com/office/drawing/2014/main" id="{B9F1989E-6928-447B-B725-48D5BE8EE6F2}"/>
              </a:ext>
            </a:extLst>
          </p:cNvPr>
          <p:cNvSpPr/>
          <p:nvPr/>
        </p:nvSpPr>
        <p:spPr>
          <a:xfrm>
            <a:off x="3903785" y="514668"/>
            <a:ext cx="3683977" cy="78659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32DEC84-294B-46A8-AE35-8A4D1088EECE}"/>
              </a:ext>
            </a:extLst>
          </p:cNvPr>
          <p:cNvSpPr txBox="1"/>
          <p:nvPr/>
        </p:nvSpPr>
        <p:spPr>
          <a:xfrm>
            <a:off x="3982915" y="647798"/>
            <a:ext cx="35328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Základy zahájení partie</a:t>
            </a:r>
            <a:endParaRPr lang="cs-CZ" sz="2000" dirty="0">
              <a:solidFill>
                <a:srgbClr val="0070C0"/>
              </a:solidFill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74C025FB-C9BC-40EF-B374-9DA6CFA84C03}"/>
              </a:ext>
            </a:extLst>
          </p:cNvPr>
          <p:cNvSpPr/>
          <p:nvPr/>
        </p:nvSpPr>
        <p:spPr>
          <a:xfrm>
            <a:off x="8875811" y="2833809"/>
            <a:ext cx="1929936" cy="78531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3EEC015E-896C-45D7-AAC5-04507F42909F}"/>
              </a:ext>
            </a:extLst>
          </p:cNvPr>
          <p:cNvSpPr/>
          <p:nvPr/>
        </p:nvSpPr>
        <p:spPr>
          <a:xfrm>
            <a:off x="8335109" y="4032922"/>
            <a:ext cx="2470638" cy="984629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5D8BA9D-71CB-43D1-A65C-6BD4BD942085}"/>
              </a:ext>
            </a:extLst>
          </p:cNvPr>
          <p:cNvSpPr/>
          <p:nvPr/>
        </p:nvSpPr>
        <p:spPr>
          <a:xfrm>
            <a:off x="3903785" y="1523551"/>
            <a:ext cx="3683978" cy="70090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52A3DA18-BE1E-45ED-A548-A0239CCA8962}"/>
              </a:ext>
            </a:extLst>
          </p:cNvPr>
          <p:cNvSpPr/>
          <p:nvPr/>
        </p:nvSpPr>
        <p:spPr>
          <a:xfrm>
            <a:off x="4401389" y="2777913"/>
            <a:ext cx="2364027" cy="78659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41755C35-95B6-470A-991B-ECB003B7366C}"/>
              </a:ext>
            </a:extLst>
          </p:cNvPr>
          <p:cNvSpPr/>
          <p:nvPr/>
        </p:nvSpPr>
        <p:spPr>
          <a:xfrm>
            <a:off x="1939435" y="2786684"/>
            <a:ext cx="1727078" cy="77472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CD6FFD55-CECB-4670-931F-4F55D7FAA55C}"/>
              </a:ext>
            </a:extLst>
          </p:cNvPr>
          <p:cNvSpPr txBox="1"/>
          <p:nvPr/>
        </p:nvSpPr>
        <p:spPr>
          <a:xfrm>
            <a:off x="8414587" y="4093274"/>
            <a:ext cx="22618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Nevytvářet zbytečné slabiny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54E8BBD9-F65F-4AF9-A281-DBBABD12CD98}"/>
              </a:ext>
            </a:extLst>
          </p:cNvPr>
          <p:cNvSpPr txBox="1"/>
          <p:nvPr/>
        </p:nvSpPr>
        <p:spPr>
          <a:xfrm>
            <a:off x="8989618" y="2995631"/>
            <a:ext cx="168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Ukrytí krále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B02A79B9-B785-47BD-A295-C58A9BF50E42}"/>
              </a:ext>
            </a:extLst>
          </p:cNvPr>
          <p:cNvSpPr txBox="1"/>
          <p:nvPr/>
        </p:nvSpPr>
        <p:spPr>
          <a:xfrm>
            <a:off x="4496133" y="2940377"/>
            <a:ext cx="2174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Obsazení centra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E109E051-A847-43F6-B8B0-750677F92394}"/>
              </a:ext>
            </a:extLst>
          </p:cNvPr>
          <p:cNvSpPr txBox="1"/>
          <p:nvPr/>
        </p:nvSpPr>
        <p:spPr>
          <a:xfrm>
            <a:off x="2042439" y="2926204"/>
            <a:ext cx="15210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Vývin figur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29F08CC2-EAB5-4F43-967D-6BFB8E07271D}"/>
              </a:ext>
            </a:extLst>
          </p:cNvPr>
          <p:cNvSpPr txBox="1"/>
          <p:nvPr/>
        </p:nvSpPr>
        <p:spPr>
          <a:xfrm>
            <a:off x="3990779" y="1644819"/>
            <a:ext cx="3525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Smysl a cíle zahájení partie</a:t>
            </a: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2441A869-EEBC-4424-82C6-B0BEAB89B261}"/>
              </a:ext>
            </a:extLst>
          </p:cNvPr>
          <p:cNvSpPr txBox="1"/>
          <p:nvPr/>
        </p:nvSpPr>
        <p:spPr>
          <a:xfrm>
            <a:off x="3034675" y="4023907"/>
            <a:ext cx="1378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Čas = rychlost</a:t>
            </a: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2690ECE5-F2D5-42D0-86D0-44EC3503F5E3}"/>
              </a:ext>
            </a:extLst>
          </p:cNvPr>
          <p:cNvSpPr txBox="1"/>
          <p:nvPr/>
        </p:nvSpPr>
        <p:spPr>
          <a:xfrm>
            <a:off x="5314188" y="4023908"/>
            <a:ext cx="16193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Prostor pro další hru</a:t>
            </a: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6221138B-64A4-4ED2-8A1E-45D96F540E34}"/>
              </a:ext>
            </a:extLst>
          </p:cNvPr>
          <p:cNvSpPr txBox="1"/>
          <p:nvPr/>
        </p:nvSpPr>
        <p:spPr>
          <a:xfrm>
            <a:off x="1007331" y="4032922"/>
            <a:ext cx="1137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Aktivita figur</a:t>
            </a: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A390B490-8125-4FF8-A151-58EABDBF278F}"/>
              </a:ext>
            </a:extLst>
          </p:cNvPr>
          <p:cNvSpPr txBox="1"/>
          <p:nvPr/>
        </p:nvSpPr>
        <p:spPr>
          <a:xfrm>
            <a:off x="3092864" y="5649311"/>
            <a:ext cx="1365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Boj o iniciativu</a:t>
            </a: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30A77622-5E3B-475F-9485-6FAFB7FD4786}"/>
              </a:ext>
            </a:extLst>
          </p:cNvPr>
          <p:cNvSpPr txBox="1"/>
          <p:nvPr/>
        </p:nvSpPr>
        <p:spPr>
          <a:xfrm>
            <a:off x="988582" y="5658003"/>
            <a:ext cx="1670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Převaha v počtu = síla</a:t>
            </a:r>
          </a:p>
        </p:txBody>
      </p:sp>
      <p:sp>
        <p:nvSpPr>
          <p:cNvPr id="29" name="Obdélník 28">
            <a:extLst>
              <a:ext uri="{FF2B5EF4-FFF2-40B4-BE49-F238E27FC236}">
                <a16:creationId xmlns:a16="http://schemas.microsoft.com/office/drawing/2014/main" id="{FE772128-19EC-4512-86F9-654C349DC90B}"/>
              </a:ext>
            </a:extLst>
          </p:cNvPr>
          <p:cNvSpPr/>
          <p:nvPr/>
        </p:nvSpPr>
        <p:spPr>
          <a:xfrm>
            <a:off x="940776" y="3922562"/>
            <a:ext cx="1274885" cy="103369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30" name="Obdélník 29">
            <a:extLst>
              <a:ext uri="{FF2B5EF4-FFF2-40B4-BE49-F238E27FC236}">
                <a16:creationId xmlns:a16="http://schemas.microsoft.com/office/drawing/2014/main" id="{215DB67B-18A9-4045-858D-AE4011604183}"/>
              </a:ext>
            </a:extLst>
          </p:cNvPr>
          <p:cNvSpPr/>
          <p:nvPr/>
        </p:nvSpPr>
        <p:spPr>
          <a:xfrm>
            <a:off x="2869746" y="3943147"/>
            <a:ext cx="1646055" cy="1013105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31" name="Obdélník 30">
            <a:extLst>
              <a:ext uri="{FF2B5EF4-FFF2-40B4-BE49-F238E27FC236}">
                <a16:creationId xmlns:a16="http://schemas.microsoft.com/office/drawing/2014/main" id="{2F718CB9-409C-408A-A098-6A9380052807}"/>
              </a:ext>
            </a:extLst>
          </p:cNvPr>
          <p:cNvSpPr/>
          <p:nvPr/>
        </p:nvSpPr>
        <p:spPr>
          <a:xfrm>
            <a:off x="5169886" y="3911166"/>
            <a:ext cx="1907922" cy="1013105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32" name="Obdélník 31">
            <a:extLst>
              <a:ext uri="{FF2B5EF4-FFF2-40B4-BE49-F238E27FC236}">
                <a16:creationId xmlns:a16="http://schemas.microsoft.com/office/drawing/2014/main" id="{66F79B50-B978-4779-B3F0-1F7539047486}"/>
              </a:ext>
            </a:extLst>
          </p:cNvPr>
          <p:cNvSpPr/>
          <p:nvPr/>
        </p:nvSpPr>
        <p:spPr>
          <a:xfrm>
            <a:off x="909028" y="5566950"/>
            <a:ext cx="1829648" cy="101310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33" name="Obdélník 32">
            <a:extLst>
              <a:ext uri="{FF2B5EF4-FFF2-40B4-BE49-F238E27FC236}">
                <a16:creationId xmlns:a16="http://schemas.microsoft.com/office/drawing/2014/main" id="{E2BC761C-77D1-4556-8E75-A6560A731949}"/>
              </a:ext>
            </a:extLst>
          </p:cNvPr>
          <p:cNvSpPr/>
          <p:nvPr/>
        </p:nvSpPr>
        <p:spPr>
          <a:xfrm>
            <a:off x="5260307" y="5603167"/>
            <a:ext cx="1609576" cy="77472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id="{A6C13352-CAF4-47DD-9FA4-F7410702C18E}"/>
              </a:ext>
            </a:extLst>
          </p:cNvPr>
          <p:cNvSpPr/>
          <p:nvPr/>
        </p:nvSpPr>
        <p:spPr>
          <a:xfrm>
            <a:off x="2929735" y="5566950"/>
            <a:ext cx="1646055" cy="995721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35" name="Šipka: dolů 34">
            <a:extLst>
              <a:ext uri="{FF2B5EF4-FFF2-40B4-BE49-F238E27FC236}">
                <a16:creationId xmlns:a16="http://schemas.microsoft.com/office/drawing/2014/main" id="{8BA3C237-9E6F-4B3F-BCA1-FC883D773A91}"/>
              </a:ext>
            </a:extLst>
          </p:cNvPr>
          <p:cNvSpPr/>
          <p:nvPr/>
        </p:nvSpPr>
        <p:spPr>
          <a:xfrm rot="3018102">
            <a:off x="4071922" y="2254342"/>
            <a:ext cx="182118" cy="8142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Šipka: dolů 35">
            <a:extLst>
              <a:ext uri="{FF2B5EF4-FFF2-40B4-BE49-F238E27FC236}">
                <a16:creationId xmlns:a16="http://schemas.microsoft.com/office/drawing/2014/main" id="{4146E331-D01B-4A9D-A64C-C9FC6A196AF6}"/>
              </a:ext>
            </a:extLst>
          </p:cNvPr>
          <p:cNvSpPr/>
          <p:nvPr/>
        </p:nvSpPr>
        <p:spPr>
          <a:xfrm rot="17490905">
            <a:off x="6095205" y="3525907"/>
            <a:ext cx="210921" cy="443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Šipka: dolů 36">
            <a:extLst>
              <a:ext uri="{FF2B5EF4-FFF2-40B4-BE49-F238E27FC236}">
                <a16:creationId xmlns:a16="http://schemas.microsoft.com/office/drawing/2014/main" id="{BCD806C6-AD23-4276-8C0E-0675F67E8310}"/>
              </a:ext>
            </a:extLst>
          </p:cNvPr>
          <p:cNvSpPr/>
          <p:nvPr/>
        </p:nvSpPr>
        <p:spPr>
          <a:xfrm rot="4913951">
            <a:off x="3237897" y="2707930"/>
            <a:ext cx="113664" cy="1984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Šipka: dolů 37">
            <a:extLst>
              <a:ext uri="{FF2B5EF4-FFF2-40B4-BE49-F238E27FC236}">
                <a16:creationId xmlns:a16="http://schemas.microsoft.com/office/drawing/2014/main" id="{1801BFE5-13FA-4729-9921-4609978EF6D8}"/>
              </a:ext>
            </a:extLst>
          </p:cNvPr>
          <p:cNvSpPr/>
          <p:nvPr/>
        </p:nvSpPr>
        <p:spPr>
          <a:xfrm rot="2405929">
            <a:off x="1458979" y="3082873"/>
            <a:ext cx="204865" cy="8142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Šipka: dolů 38">
            <a:extLst>
              <a:ext uri="{FF2B5EF4-FFF2-40B4-BE49-F238E27FC236}">
                <a16:creationId xmlns:a16="http://schemas.microsoft.com/office/drawing/2014/main" id="{02952EF6-F11D-454A-9EAE-81FAA103A14A}"/>
              </a:ext>
            </a:extLst>
          </p:cNvPr>
          <p:cNvSpPr/>
          <p:nvPr/>
        </p:nvSpPr>
        <p:spPr>
          <a:xfrm rot="18790511">
            <a:off x="3942516" y="3279949"/>
            <a:ext cx="138911" cy="7018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Šipka: dolů 39">
            <a:extLst>
              <a:ext uri="{FF2B5EF4-FFF2-40B4-BE49-F238E27FC236}">
                <a16:creationId xmlns:a16="http://schemas.microsoft.com/office/drawing/2014/main" id="{E28F63C5-248C-4D26-9D3F-798986640852}"/>
              </a:ext>
            </a:extLst>
          </p:cNvPr>
          <p:cNvSpPr/>
          <p:nvPr/>
        </p:nvSpPr>
        <p:spPr>
          <a:xfrm rot="3508045">
            <a:off x="4822591" y="3527642"/>
            <a:ext cx="215027" cy="7291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Šipka: dolů 40">
            <a:extLst>
              <a:ext uri="{FF2B5EF4-FFF2-40B4-BE49-F238E27FC236}">
                <a16:creationId xmlns:a16="http://schemas.microsoft.com/office/drawing/2014/main" id="{7690DE70-2AF0-4B73-8CE3-C4C2EC74F9D3}"/>
              </a:ext>
            </a:extLst>
          </p:cNvPr>
          <p:cNvSpPr/>
          <p:nvPr/>
        </p:nvSpPr>
        <p:spPr>
          <a:xfrm rot="19061313">
            <a:off x="4847611" y="4742541"/>
            <a:ext cx="204865" cy="8142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Šipka: dolů 41">
            <a:extLst>
              <a:ext uri="{FF2B5EF4-FFF2-40B4-BE49-F238E27FC236}">
                <a16:creationId xmlns:a16="http://schemas.microsoft.com/office/drawing/2014/main" id="{1DA1B714-D0C0-4D86-B777-216AC53BE29B}"/>
              </a:ext>
            </a:extLst>
          </p:cNvPr>
          <p:cNvSpPr/>
          <p:nvPr/>
        </p:nvSpPr>
        <p:spPr>
          <a:xfrm>
            <a:off x="3716430" y="5037012"/>
            <a:ext cx="187355" cy="4285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Šipka: dolů 42">
            <a:extLst>
              <a:ext uri="{FF2B5EF4-FFF2-40B4-BE49-F238E27FC236}">
                <a16:creationId xmlns:a16="http://schemas.microsoft.com/office/drawing/2014/main" id="{7BFBDF95-A36A-4790-9DC8-A10DC24EF63B}"/>
              </a:ext>
            </a:extLst>
          </p:cNvPr>
          <p:cNvSpPr/>
          <p:nvPr/>
        </p:nvSpPr>
        <p:spPr>
          <a:xfrm rot="16200000">
            <a:off x="4815693" y="5755552"/>
            <a:ext cx="204710" cy="469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4" name="Šipka: dolů 43">
            <a:extLst>
              <a:ext uri="{FF2B5EF4-FFF2-40B4-BE49-F238E27FC236}">
                <a16:creationId xmlns:a16="http://schemas.microsoft.com/office/drawing/2014/main" id="{4C7EE90C-481A-4A0F-AB7F-795D264BFD69}"/>
              </a:ext>
            </a:extLst>
          </p:cNvPr>
          <p:cNvSpPr/>
          <p:nvPr/>
        </p:nvSpPr>
        <p:spPr>
          <a:xfrm rot="1580362">
            <a:off x="2411935" y="4308242"/>
            <a:ext cx="169128" cy="11811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Šipka: dolů 44">
            <a:extLst>
              <a:ext uri="{FF2B5EF4-FFF2-40B4-BE49-F238E27FC236}">
                <a16:creationId xmlns:a16="http://schemas.microsoft.com/office/drawing/2014/main" id="{164BD571-1EE5-46A0-A646-62B2F509E0B8}"/>
              </a:ext>
            </a:extLst>
          </p:cNvPr>
          <p:cNvSpPr/>
          <p:nvPr/>
        </p:nvSpPr>
        <p:spPr>
          <a:xfrm>
            <a:off x="5650990" y="2312366"/>
            <a:ext cx="189566" cy="4264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Šipka: dolů 45">
            <a:extLst>
              <a:ext uri="{FF2B5EF4-FFF2-40B4-BE49-F238E27FC236}">
                <a16:creationId xmlns:a16="http://schemas.microsoft.com/office/drawing/2014/main" id="{D6AAC6E8-2ABF-4F14-A168-DBB07CC722B9}"/>
              </a:ext>
            </a:extLst>
          </p:cNvPr>
          <p:cNvSpPr/>
          <p:nvPr/>
        </p:nvSpPr>
        <p:spPr>
          <a:xfrm rot="19493355">
            <a:off x="7903155" y="2285435"/>
            <a:ext cx="124073" cy="17391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Šipka: dolů 46">
            <a:extLst>
              <a:ext uri="{FF2B5EF4-FFF2-40B4-BE49-F238E27FC236}">
                <a16:creationId xmlns:a16="http://schemas.microsoft.com/office/drawing/2014/main" id="{B86EF6EF-63C6-4576-A3D3-940084DD5562}"/>
              </a:ext>
            </a:extLst>
          </p:cNvPr>
          <p:cNvSpPr/>
          <p:nvPr/>
        </p:nvSpPr>
        <p:spPr>
          <a:xfrm rot="18790511">
            <a:off x="8145728" y="1790579"/>
            <a:ext cx="143002" cy="12866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TextovéPole 47">
            <a:extLst>
              <a:ext uri="{FF2B5EF4-FFF2-40B4-BE49-F238E27FC236}">
                <a16:creationId xmlns:a16="http://schemas.microsoft.com/office/drawing/2014/main" id="{C9E9C093-1F66-4EA1-90BF-AF9C1294C370}"/>
              </a:ext>
            </a:extLst>
          </p:cNvPr>
          <p:cNvSpPr txBox="1"/>
          <p:nvPr/>
        </p:nvSpPr>
        <p:spPr>
          <a:xfrm>
            <a:off x="5407269" y="5759695"/>
            <a:ext cx="13000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Gambity</a:t>
            </a:r>
          </a:p>
        </p:txBody>
      </p:sp>
      <p:sp>
        <p:nvSpPr>
          <p:cNvPr id="49" name="TextovéPole 48">
            <a:extLst>
              <a:ext uri="{FF2B5EF4-FFF2-40B4-BE49-F238E27FC236}">
                <a16:creationId xmlns:a16="http://schemas.microsoft.com/office/drawing/2014/main" id="{426F8B64-3921-4798-8629-10BF43729BBC}"/>
              </a:ext>
            </a:extLst>
          </p:cNvPr>
          <p:cNvSpPr txBox="1"/>
          <p:nvPr/>
        </p:nvSpPr>
        <p:spPr>
          <a:xfrm>
            <a:off x="9118923" y="5657789"/>
            <a:ext cx="1686824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Miniaturní partie</a:t>
            </a:r>
          </a:p>
        </p:txBody>
      </p:sp>
      <p:sp>
        <p:nvSpPr>
          <p:cNvPr id="50" name="Obdélník 49">
            <a:extLst>
              <a:ext uri="{FF2B5EF4-FFF2-40B4-BE49-F238E27FC236}">
                <a16:creationId xmlns:a16="http://schemas.microsoft.com/office/drawing/2014/main" id="{290DEAE3-E5AC-4705-9C88-AAEA29919B7D}"/>
              </a:ext>
            </a:extLst>
          </p:cNvPr>
          <p:cNvSpPr/>
          <p:nvPr/>
        </p:nvSpPr>
        <p:spPr>
          <a:xfrm>
            <a:off x="9118923" y="5685214"/>
            <a:ext cx="1727078" cy="77472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53324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944"/>
    </mc:Choice>
    <mc:Fallback xmlns="">
      <p:transition spd="slow" advTm="3994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8738D6D-EAD4-406B-B44E-4A801D618389}"/>
              </a:ext>
            </a:extLst>
          </p:cNvPr>
          <p:cNvSpPr txBox="1"/>
          <p:nvPr/>
        </p:nvSpPr>
        <p:spPr>
          <a:xfrm>
            <a:off x="1416380" y="2236149"/>
            <a:ext cx="337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Inventura všech taktických motivů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FF27786-EDB0-4A32-8D59-5E10D17A07FA}"/>
              </a:ext>
            </a:extLst>
          </p:cNvPr>
          <p:cNvSpPr txBox="1"/>
          <p:nvPr/>
        </p:nvSpPr>
        <p:spPr>
          <a:xfrm>
            <a:off x="1330663" y="4097616"/>
            <a:ext cx="3040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Nekryté figury, vidličky, vazby, </a:t>
            </a:r>
            <a:r>
              <a:rPr lang="cs-CZ" dirty="0" err="1"/>
              <a:t>mezitahy</a:t>
            </a:r>
            <a:r>
              <a:rPr lang="cs-CZ" dirty="0"/>
              <a:t>, slabá pole, volné sloupce a diagonály atd. atd.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99627E2-DA68-45E7-80DC-E884678489E5}"/>
              </a:ext>
            </a:extLst>
          </p:cNvPr>
          <p:cNvSpPr txBox="1"/>
          <p:nvPr/>
        </p:nvSpPr>
        <p:spPr>
          <a:xfrm>
            <a:off x="5431362" y="2236149"/>
            <a:ext cx="1329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Souhra figur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A6557B20-7A64-4924-9632-F11E840ED829}"/>
              </a:ext>
            </a:extLst>
          </p:cNvPr>
          <p:cNvSpPr txBox="1"/>
          <p:nvPr/>
        </p:nvSpPr>
        <p:spPr>
          <a:xfrm>
            <a:off x="7365396" y="3403365"/>
            <a:ext cx="370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Rychlost přísunu posil = prostor a čas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B5410C91-8BF3-48E4-B11A-110A16F9EB87}"/>
              </a:ext>
            </a:extLst>
          </p:cNvPr>
          <p:cNvSpPr/>
          <p:nvPr/>
        </p:nvSpPr>
        <p:spPr>
          <a:xfrm>
            <a:off x="3903785" y="514668"/>
            <a:ext cx="3683977" cy="78659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5729E2D4-7CD7-487B-8B3C-4255F2973228}"/>
              </a:ext>
            </a:extLst>
          </p:cNvPr>
          <p:cNvSpPr/>
          <p:nvPr/>
        </p:nvSpPr>
        <p:spPr>
          <a:xfrm>
            <a:off x="5300035" y="2060776"/>
            <a:ext cx="1566757" cy="78659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A1ACCCD9-B27A-49F9-9EB6-D974E694EFC3}"/>
              </a:ext>
            </a:extLst>
          </p:cNvPr>
          <p:cNvSpPr/>
          <p:nvPr/>
        </p:nvSpPr>
        <p:spPr>
          <a:xfrm>
            <a:off x="1260078" y="2051483"/>
            <a:ext cx="3683977" cy="78659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3A9D0C2C-7CDF-4AE4-9517-D6C9A90BB480}"/>
              </a:ext>
            </a:extLst>
          </p:cNvPr>
          <p:cNvSpPr/>
          <p:nvPr/>
        </p:nvSpPr>
        <p:spPr>
          <a:xfrm>
            <a:off x="1260079" y="4006513"/>
            <a:ext cx="3174762" cy="1105536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04EA1F0-68B0-4119-861F-6AF059B8817C}"/>
              </a:ext>
            </a:extLst>
          </p:cNvPr>
          <p:cNvSpPr/>
          <p:nvPr/>
        </p:nvSpPr>
        <p:spPr>
          <a:xfrm>
            <a:off x="7247944" y="3219919"/>
            <a:ext cx="3916880" cy="78659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AFA4D07D-1FFE-4EF7-B784-3079D4C375BB}"/>
              </a:ext>
            </a:extLst>
          </p:cNvPr>
          <p:cNvSpPr/>
          <p:nvPr/>
        </p:nvSpPr>
        <p:spPr>
          <a:xfrm>
            <a:off x="5102352" y="4627548"/>
            <a:ext cx="3355848" cy="78659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40889D49-D583-4B94-A861-70B571D8FF43}"/>
              </a:ext>
            </a:extLst>
          </p:cNvPr>
          <p:cNvSpPr/>
          <p:nvPr/>
        </p:nvSpPr>
        <p:spPr>
          <a:xfrm>
            <a:off x="7247945" y="2076522"/>
            <a:ext cx="3683977" cy="78659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5C3399A5-F577-4313-8492-F461FFAB8706}"/>
              </a:ext>
            </a:extLst>
          </p:cNvPr>
          <p:cNvSpPr txBox="1"/>
          <p:nvPr/>
        </p:nvSpPr>
        <p:spPr>
          <a:xfrm>
            <a:off x="5263400" y="4836280"/>
            <a:ext cx="299447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Syntéza = kombinační fantazie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B2901D90-E686-43E3-8B61-0D697A4CB455}"/>
              </a:ext>
            </a:extLst>
          </p:cNvPr>
          <p:cNvSpPr txBox="1"/>
          <p:nvPr/>
        </p:nvSpPr>
        <p:spPr>
          <a:xfrm>
            <a:off x="7365397" y="2236149"/>
            <a:ext cx="3410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Převaha v síle na klíčovém úseku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69BB84EF-E610-44F9-852E-B8A182AC312F}"/>
              </a:ext>
            </a:extLst>
          </p:cNvPr>
          <p:cNvSpPr txBox="1"/>
          <p:nvPr/>
        </p:nvSpPr>
        <p:spPr>
          <a:xfrm>
            <a:off x="4035668" y="723299"/>
            <a:ext cx="3446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Čtení složitých kombinačních pozicí</a:t>
            </a:r>
          </a:p>
        </p:txBody>
      </p:sp>
      <p:sp>
        <p:nvSpPr>
          <p:cNvPr id="24" name="Šipka: dolů 23">
            <a:extLst>
              <a:ext uri="{FF2B5EF4-FFF2-40B4-BE49-F238E27FC236}">
                <a16:creationId xmlns:a16="http://schemas.microsoft.com/office/drawing/2014/main" id="{EDADD79F-75EA-41E1-B22B-02E15B035DBA}"/>
              </a:ext>
            </a:extLst>
          </p:cNvPr>
          <p:cNvSpPr/>
          <p:nvPr/>
        </p:nvSpPr>
        <p:spPr>
          <a:xfrm rot="19768976">
            <a:off x="5037312" y="2833625"/>
            <a:ext cx="161768" cy="17391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Šipka: dolů 24">
            <a:extLst>
              <a:ext uri="{FF2B5EF4-FFF2-40B4-BE49-F238E27FC236}">
                <a16:creationId xmlns:a16="http://schemas.microsoft.com/office/drawing/2014/main" id="{5EC36D1D-2ED1-408A-99A0-C9FAFB69C63E}"/>
              </a:ext>
            </a:extLst>
          </p:cNvPr>
          <p:cNvSpPr/>
          <p:nvPr/>
        </p:nvSpPr>
        <p:spPr>
          <a:xfrm rot="4912799">
            <a:off x="8156467" y="3458616"/>
            <a:ext cx="162532" cy="17391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: dolů 25">
            <a:extLst>
              <a:ext uri="{FF2B5EF4-FFF2-40B4-BE49-F238E27FC236}">
                <a16:creationId xmlns:a16="http://schemas.microsoft.com/office/drawing/2014/main" id="{E7AB2091-E8A4-4BB3-B96F-125BCA2FD85F}"/>
              </a:ext>
            </a:extLst>
          </p:cNvPr>
          <p:cNvSpPr/>
          <p:nvPr/>
        </p:nvSpPr>
        <p:spPr>
          <a:xfrm rot="17516457">
            <a:off x="4682769" y="4601944"/>
            <a:ext cx="153509" cy="539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Šipka: dolů 26">
            <a:extLst>
              <a:ext uri="{FF2B5EF4-FFF2-40B4-BE49-F238E27FC236}">
                <a16:creationId xmlns:a16="http://schemas.microsoft.com/office/drawing/2014/main" id="{9D1C9B60-5466-48B8-8789-1ACCC7E5B2FB}"/>
              </a:ext>
            </a:extLst>
          </p:cNvPr>
          <p:cNvSpPr/>
          <p:nvPr/>
        </p:nvSpPr>
        <p:spPr>
          <a:xfrm>
            <a:off x="5830744" y="2953896"/>
            <a:ext cx="211814" cy="15394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Šipka: dolů 27">
            <a:extLst>
              <a:ext uri="{FF2B5EF4-FFF2-40B4-BE49-F238E27FC236}">
                <a16:creationId xmlns:a16="http://schemas.microsoft.com/office/drawing/2014/main" id="{0C3998D0-5A3E-4A7B-B5CB-35B243C4B487}"/>
              </a:ext>
            </a:extLst>
          </p:cNvPr>
          <p:cNvSpPr/>
          <p:nvPr/>
        </p:nvSpPr>
        <p:spPr>
          <a:xfrm>
            <a:off x="2778080" y="2953896"/>
            <a:ext cx="157143" cy="9481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Šipka: dolů 28">
            <a:extLst>
              <a:ext uri="{FF2B5EF4-FFF2-40B4-BE49-F238E27FC236}">
                <a16:creationId xmlns:a16="http://schemas.microsoft.com/office/drawing/2014/main" id="{AFCE01EF-2199-4FE4-9CB2-503341DA260B}"/>
              </a:ext>
            </a:extLst>
          </p:cNvPr>
          <p:cNvSpPr/>
          <p:nvPr/>
        </p:nvSpPr>
        <p:spPr>
          <a:xfrm rot="1887670">
            <a:off x="6585806" y="2885114"/>
            <a:ext cx="177934" cy="16959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8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574"/>
    </mc:Choice>
    <mc:Fallback xmlns="">
      <p:transition spd="slow" advTm="18757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ABEDA8D5-EF03-4F5D-A447-CF3C16EFD1DB}"/>
              </a:ext>
            </a:extLst>
          </p:cNvPr>
          <p:cNvSpPr txBox="1"/>
          <p:nvPr/>
        </p:nvSpPr>
        <p:spPr>
          <a:xfrm>
            <a:off x="1046806" y="2035391"/>
            <a:ext cx="159851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/>
              <a:t>Postavení králů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3DAA9D4-4F41-4699-9061-874D5D302008}"/>
              </a:ext>
            </a:extLst>
          </p:cNvPr>
          <p:cNvSpPr txBox="1"/>
          <p:nvPr/>
        </p:nvSpPr>
        <p:spPr>
          <a:xfrm>
            <a:off x="3165125" y="2035391"/>
            <a:ext cx="9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Materiál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CEB7D95-D747-45DE-8C41-9446D83AD1AB}"/>
              </a:ext>
            </a:extLst>
          </p:cNvPr>
          <p:cNvSpPr txBox="1"/>
          <p:nvPr/>
        </p:nvSpPr>
        <p:spPr>
          <a:xfrm>
            <a:off x="3999282" y="653498"/>
            <a:ext cx="2831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Hodnocení pozice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4023AA7-EA9C-46BD-B3F2-03876E5F9238}"/>
              </a:ext>
            </a:extLst>
          </p:cNvPr>
          <p:cNvSpPr txBox="1"/>
          <p:nvPr/>
        </p:nvSpPr>
        <p:spPr>
          <a:xfrm>
            <a:off x="7055330" y="2035391"/>
            <a:ext cx="1398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Souhra figur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AF1821FD-82BC-4EAE-AF0E-5A07E22D3D2A}"/>
              </a:ext>
            </a:extLst>
          </p:cNvPr>
          <p:cNvSpPr txBox="1"/>
          <p:nvPr/>
        </p:nvSpPr>
        <p:spPr>
          <a:xfrm>
            <a:off x="3437753" y="3191124"/>
            <a:ext cx="2613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Volné sloupce a diagonály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8CCFFA2-A123-4EDD-8D23-984E45917507}"/>
              </a:ext>
            </a:extLst>
          </p:cNvPr>
          <p:cNvSpPr txBox="1"/>
          <p:nvPr/>
        </p:nvSpPr>
        <p:spPr>
          <a:xfrm>
            <a:off x="4660999" y="2035391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Pěšcová struktura</a:t>
            </a:r>
          </a:p>
        </p:txBody>
      </p:sp>
      <p:sp>
        <p:nvSpPr>
          <p:cNvPr id="9" name="Šipka: dolů 8">
            <a:extLst>
              <a:ext uri="{FF2B5EF4-FFF2-40B4-BE49-F238E27FC236}">
                <a16:creationId xmlns:a16="http://schemas.microsoft.com/office/drawing/2014/main" id="{D650B457-1DC6-4E41-A8CF-DE572D3CF27B}"/>
              </a:ext>
            </a:extLst>
          </p:cNvPr>
          <p:cNvSpPr/>
          <p:nvPr/>
        </p:nvSpPr>
        <p:spPr>
          <a:xfrm>
            <a:off x="5193360" y="4153437"/>
            <a:ext cx="221565" cy="72297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86C0F7AD-1E51-4BA3-BDBA-CA7291222F44}"/>
              </a:ext>
            </a:extLst>
          </p:cNvPr>
          <p:cNvSpPr txBox="1"/>
          <p:nvPr/>
        </p:nvSpPr>
        <p:spPr>
          <a:xfrm>
            <a:off x="995695" y="3191124"/>
            <a:ext cx="1849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Slabá pole a body</a:t>
            </a:r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A8331680-4736-4D4A-B116-651B754D68FB}"/>
              </a:ext>
            </a:extLst>
          </p:cNvPr>
          <p:cNvSpPr/>
          <p:nvPr/>
        </p:nvSpPr>
        <p:spPr>
          <a:xfrm>
            <a:off x="3903785" y="514668"/>
            <a:ext cx="3027773" cy="786594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5" name="Obdélník 24">
            <a:extLst>
              <a:ext uri="{FF2B5EF4-FFF2-40B4-BE49-F238E27FC236}">
                <a16:creationId xmlns:a16="http://schemas.microsoft.com/office/drawing/2014/main" id="{874CC2FF-836B-4754-9B48-749A53EF3B6B}"/>
              </a:ext>
            </a:extLst>
          </p:cNvPr>
          <p:cNvSpPr/>
          <p:nvPr/>
        </p:nvSpPr>
        <p:spPr>
          <a:xfrm>
            <a:off x="895050" y="3110330"/>
            <a:ext cx="2051135" cy="530917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6" name="Obdélník 25">
            <a:extLst>
              <a:ext uri="{FF2B5EF4-FFF2-40B4-BE49-F238E27FC236}">
                <a16:creationId xmlns:a16="http://schemas.microsoft.com/office/drawing/2014/main" id="{F8E44937-E24D-4353-8027-1E618A4AD105}"/>
              </a:ext>
            </a:extLst>
          </p:cNvPr>
          <p:cNvSpPr/>
          <p:nvPr/>
        </p:nvSpPr>
        <p:spPr>
          <a:xfrm>
            <a:off x="891871" y="1954599"/>
            <a:ext cx="1865500" cy="530916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7" name="Obdélník 26">
            <a:extLst>
              <a:ext uri="{FF2B5EF4-FFF2-40B4-BE49-F238E27FC236}">
                <a16:creationId xmlns:a16="http://schemas.microsoft.com/office/drawing/2014/main" id="{D4B94396-F76D-4023-9A55-E05849995AE9}"/>
              </a:ext>
            </a:extLst>
          </p:cNvPr>
          <p:cNvSpPr/>
          <p:nvPr/>
        </p:nvSpPr>
        <p:spPr>
          <a:xfrm>
            <a:off x="6962343" y="1948048"/>
            <a:ext cx="1584306" cy="537467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8" name="Obdélník 27">
            <a:extLst>
              <a:ext uri="{FF2B5EF4-FFF2-40B4-BE49-F238E27FC236}">
                <a16:creationId xmlns:a16="http://schemas.microsoft.com/office/drawing/2014/main" id="{C7A2FB05-BACA-4785-9B38-8C76B4B13E9A}"/>
              </a:ext>
            </a:extLst>
          </p:cNvPr>
          <p:cNvSpPr/>
          <p:nvPr/>
        </p:nvSpPr>
        <p:spPr>
          <a:xfrm>
            <a:off x="3059989" y="1954599"/>
            <a:ext cx="1182827" cy="530916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9" name="Obdélník 28">
            <a:extLst>
              <a:ext uri="{FF2B5EF4-FFF2-40B4-BE49-F238E27FC236}">
                <a16:creationId xmlns:a16="http://schemas.microsoft.com/office/drawing/2014/main" id="{972468C4-3187-42F1-9C65-F550E5756EE3}"/>
              </a:ext>
            </a:extLst>
          </p:cNvPr>
          <p:cNvSpPr/>
          <p:nvPr/>
        </p:nvSpPr>
        <p:spPr>
          <a:xfrm>
            <a:off x="3322437" y="3110332"/>
            <a:ext cx="2843784" cy="530916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0" name="Obdélník 29">
            <a:extLst>
              <a:ext uri="{FF2B5EF4-FFF2-40B4-BE49-F238E27FC236}">
                <a16:creationId xmlns:a16="http://schemas.microsoft.com/office/drawing/2014/main" id="{85F96B19-2588-4977-9EA0-2E0059BDB246}"/>
              </a:ext>
            </a:extLst>
          </p:cNvPr>
          <p:cNvSpPr/>
          <p:nvPr/>
        </p:nvSpPr>
        <p:spPr>
          <a:xfrm>
            <a:off x="4545434" y="1954599"/>
            <a:ext cx="2059931" cy="530916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1" name="Obdélník 30">
            <a:extLst>
              <a:ext uri="{FF2B5EF4-FFF2-40B4-BE49-F238E27FC236}">
                <a16:creationId xmlns:a16="http://schemas.microsoft.com/office/drawing/2014/main" id="{F7CA34E9-A759-43E1-A13F-9DF8B55E803C}"/>
              </a:ext>
            </a:extLst>
          </p:cNvPr>
          <p:cNvSpPr/>
          <p:nvPr/>
        </p:nvSpPr>
        <p:spPr>
          <a:xfrm>
            <a:off x="8903627" y="1954599"/>
            <a:ext cx="1119604" cy="537467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D640D476-D48C-4CBB-AE8E-392187238602}"/>
              </a:ext>
            </a:extLst>
          </p:cNvPr>
          <p:cNvSpPr txBox="1"/>
          <p:nvPr/>
        </p:nvSpPr>
        <p:spPr>
          <a:xfrm>
            <a:off x="9024828" y="2035391"/>
            <a:ext cx="88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Hrozby</a:t>
            </a:r>
          </a:p>
        </p:txBody>
      </p:sp>
      <p:sp>
        <p:nvSpPr>
          <p:cNvPr id="32" name="Obdélník 31">
            <a:extLst>
              <a:ext uri="{FF2B5EF4-FFF2-40B4-BE49-F238E27FC236}">
                <a16:creationId xmlns:a16="http://schemas.microsoft.com/office/drawing/2014/main" id="{CD1FC2B3-29DF-4762-A822-1D326653B329}"/>
              </a:ext>
            </a:extLst>
          </p:cNvPr>
          <p:cNvSpPr/>
          <p:nvPr/>
        </p:nvSpPr>
        <p:spPr>
          <a:xfrm>
            <a:off x="4545434" y="5125730"/>
            <a:ext cx="1620788" cy="537467"/>
          </a:xfrm>
          <a:prstGeom prst="rect">
            <a:avLst/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Obdélník 32">
            <a:extLst>
              <a:ext uri="{FF2B5EF4-FFF2-40B4-BE49-F238E27FC236}">
                <a16:creationId xmlns:a16="http://schemas.microsoft.com/office/drawing/2014/main" id="{7049DFA8-1B40-446D-944B-A5E0A8BDE3C6}"/>
              </a:ext>
            </a:extLst>
          </p:cNvPr>
          <p:cNvSpPr/>
          <p:nvPr/>
        </p:nvSpPr>
        <p:spPr>
          <a:xfrm>
            <a:off x="6572156" y="3103780"/>
            <a:ext cx="1974494" cy="537467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057EE84C-1CE4-4D4D-97B4-B6A70E123A91}"/>
              </a:ext>
            </a:extLst>
          </p:cNvPr>
          <p:cNvSpPr txBox="1"/>
          <p:nvPr/>
        </p:nvSpPr>
        <p:spPr>
          <a:xfrm>
            <a:off x="4643415" y="5203933"/>
            <a:ext cx="1522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Plán další hry</a:t>
            </a:r>
          </a:p>
        </p:txBody>
      </p: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AA204484-04DA-4939-B0B9-74A9325C4D4D}"/>
              </a:ext>
            </a:extLst>
          </p:cNvPr>
          <p:cNvSpPr txBox="1"/>
          <p:nvPr/>
        </p:nvSpPr>
        <p:spPr>
          <a:xfrm>
            <a:off x="6672691" y="3187847"/>
            <a:ext cx="1780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Kontrola centra</a:t>
            </a:r>
          </a:p>
        </p:txBody>
      </p:sp>
    </p:spTree>
    <p:extLst>
      <p:ext uri="{BB962C8B-B14F-4D97-AF65-F5344CB8AC3E}">
        <p14:creationId xmlns:p14="http://schemas.microsoft.com/office/powerpoint/2010/main" val="210164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9989"/>
    </mc:Choice>
    <mc:Fallback xmlns="">
      <p:transition spd="slow" advTm="24998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3DB49047-0777-4E60-B872-B39069490F76}"/>
              </a:ext>
            </a:extLst>
          </p:cNvPr>
          <p:cNvSpPr txBox="1"/>
          <p:nvPr/>
        </p:nvSpPr>
        <p:spPr>
          <a:xfrm>
            <a:off x="8764483" y="5222685"/>
            <a:ext cx="69660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Vývin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D67D36C-14C8-447B-8675-71AE2D2A40E1}"/>
              </a:ext>
            </a:extLst>
          </p:cNvPr>
          <p:cNvSpPr txBox="1"/>
          <p:nvPr/>
        </p:nvSpPr>
        <p:spPr>
          <a:xfrm>
            <a:off x="2268071" y="1200599"/>
            <a:ext cx="2850396" cy="707886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cs-CZ" sz="4000" dirty="0"/>
              <a:t>Trenér šachu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638C2C6-6BC0-49C3-98DE-A1977BEF0D74}"/>
              </a:ext>
            </a:extLst>
          </p:cNvPr>
          <p:cNvSpPr txBox="1"/>
          <p:nvPr/>
        </p:nvSpPr>
        <p:spPr>
          <a:xfrm>
            <a:off x="7210682" y="1200599"/>
            <a:ext cx="1959832" cy="707886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cs-CZ" sz="4000" dirty="0"/>
              <a:t>Pedagog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8BDB5F5-53C1-4306-B518-25A0E0F30BDE}"/>
              </a:ext>
            </a:extLst>
          </p:cNvPr>
          <p:cNvSpPr txBox="1"/>
          <p:nvPr/>
        </p:nvSpPr>
        <p:spPr>
          <a:xfrm>
            <a:off x="2382746" y="4625414"/>
            <a:ext cx="1533818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Útoky na krále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EC88D8B-7C8E-4D67-B075-40C382B79420}"/>
              </a:ext>
            </a:extLst>
          </p:cNvPr>
          <p:cNvSpPr txBox="1"/>
          <p:nvPr/>
        </p:nvSpPr>
        <p:spPr>
          <a:xfrm>
            <a:off x="5916059" y="4448435"/>
            <a:ext cx="1610249" cy="646331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Složité pěšcové</a:t>
            </a:r>
          </a:p>
          <a:p>
            <a:r>
              <a:rPr lang="cs-CZ" dirty="0"/>
              <a:t> koncovky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80D807C-A265-4766-916E-DE39823EAA4E}"/>
              </a:ext>
            </a:extLst>
          </p:cNvPr>
          <p:cNvSpPr txBox="1"/>
          <p:nvPr/>
        </p:nvSpPr>
        <p:spPr>
          <a:xfrm>
            <a:off x="9270895" y="4194094"/>
            <a:ext cx="94884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Plán hry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91B67A4-4C3F-4612-8B78-36DD92B06F2B}"/>
              </a:ext>
            </a:extLst>
          </p:cNvPr>
          <p:cNvSpPr txBox="1"/>
          <p:nvPr/>
        </p:nvSpPr>
        <p:spPr>
          <a:xfrm>
            <a:off x="2872921" y="5812086"/>
            <a:ext cx="2497800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cs-CZ" dirty="0" err="1"/>
              <a:t>Základni</a:t>
            </a:r>
            <a:r>
              <a:rPr lang="cs-CZ" dirty="0"/>
              <a:t> taktické motivy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558CBA05-10AC-42A3-801D-F44689E537D2}"/>
              </a:ext>
            </a:extLst>
          </p:cNvPr>
          <p:cNvSpPr txBox="1"/>
          <p:nvPr/>
        </p:nvSpPr>
        <p:spPr>
          <a:xfrm>
            <a:off x="5486876" y="5812086"/>
            <a:ext cx="2930610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Jednoduché maty a koncovky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73D346DB-3211-4F46-86D5-0445DAF74438}"/>
              </a:ext>
            </a:extLst>
          </p:cNvPr>
          <p:cNvSpPr txBox="1"/>
          <p:nvPr/>
        </p:nvSpPr>
        <p:spPr>
          <a:xfrm>
            <a:off x="1093416" y="5812086"/>
            <a:ext cx="158030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Pravidla šachu</a:t>
            </a:r>
          </a:p>
        </p:txBody>
      </p:sp>
      <p:sp>
        <p:nvSpPr>
          <p:cNvPr id="11" name="Šipka: nahoru 10">
            <a:extLst>
              <a:ext uri="{FF2B5EF4-FFF2-40B4-BE49-F238E27FC236}">
                <a16:creationId xmlns:a16="http://schemas.microsoft.com/office/drawing/2014/main" id="{23FD1F41-B819-4642-879A-AAB636156C5F}"/>
              </a:ext>
            </a:extLst>
          </p:cNvPr>
          <p:cNvSpPr/>
          <p:nvPr/>
        </p:nvSpPr>
        <p:spPr>
          <a:xfrm rot="6760353">
            <a:off x="2293187" y="1891833"/>
            <a:ext cx="279697" cy="8366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: nahoru 12">
            <a:extLst>
              <a:ext uri="{FF2B5EF4-FFF2-40B4-BE49-F238E27FC236}">
                <a16:creationId xmlns:a16="http://schemas.microsoft.com/office/drawing/2014/main" id="{BDD57252-D317-46E7-90AF-D562B74DF6F0}"/>
              </a:ext>
            </a:extLst>
          </p:cNvPr>
          <p:cNvSpPr/>
          <p:nvPr/>
        </p:nvSpPr>
        <p:spPr>
          <a:xfrm rot="14795242">
            <a:off x="8931293" y="1887525"/>
            <a:ext cx="316927" cy="76973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: nahoru 13">
            <a:extLst>
              <a:ext uri="{FF2B5EF4-FFF2-40B4-BE49-F238E27FC236}">
                <a16:creationId xmlns:a16="http://schemas.microsoft.com/office/drawing/2014/main" id="{7B9CC34B-09D6-40F1-9338-A076D9B524E9}"/>
              </a:ext>
            </a:extLst>
          </p:cNvPr>
          <p:cNvSpPr/>
          <p:nvPr/>
        </p:nvSpPr>
        <p:spPr>
          <a:xfrm rot="3896138">
            <a:off x="8904910" y="4461365"/>
            <a:ext cx="168868" cy="46301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8DFC5955-7382-41EE-82B3-3700F127249B}"/>
              </a:ext>
            </a:extLst>
          </p:cNvPr>
          <p:cNvSpPr/>
          <p:nvPr/>
        </p:nvSpPr>
        <p:spPr>
          <a:xfrm>
            <a:off x="2131089" y="1120280"/>
            <a:ext cx="3107632" cy="891687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B0E6A63B-25C9-4F3A-AE35-1806E68BE453}"/>
              </a:ext>
            </a:extLst>
          </p:cNvPr>
          <p:cNvSpPr/>
          <p:nvPr/>
        </p:nvSpPr>
        <p:spPr>
          <a:xfrm>
            <a:off x="2872921" y="2396415"/>
            <a:ext cx="5806562" cy="891687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FD3F2D87-765B-4E6C-A753-2A9414D398A0}"/>
              </a:ext>
            </a:extLst>
          </p:cNvPr>
          <p:cNvSpPr/>
          <p:nvPr/>
        </p:nvSpPr>
        <p:spPr>
          <a:xfrm>
            <a:off x="7042638" y="1098886"/>
            <a:ext cx="2228257" cy="891687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EB3F24A0-042D-4C25-8577-50C7DA2A8DFF}"/>
              </a:ext>
            </a:extLst>
          </p:cNvPr>
          <p:cNvSpPr txBox="1"/>
          <p:nvPr/>
        </p:nvSpPr>
        <p:spPr>
          <a:xfrm>
            <a:off x="3101110" y="2502528"/>
            <a:ext cx="5495800" cy="707886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cs-CZ" sz="4000" b="1" u="sng" dirty="0">
                <a:solidFill>
                  <a:srgbClr val="FF0000"/>
                </a:solidFill>
              </a:rPr>
              <a:t>Metodika tréninku šachu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95EE8F69-7797-40D7-AF90-E96BF91452A8}"/>
              </a:ext>
            </a:extLst>
          </p:cNvPr>
          <p:cNvSpPr txBox="1"/>
          <p:nvPr/>
        </p:nvSpPr>
        <p:spPr>
          <a:xfrm>
            <a:off x="8764483" y="5812086"/>
            <a:ext cx="2334101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Základy zahájení partie</a:t>
            </a: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48A6853B-5B8C-4E93-A134-2104BC883998}"/>
              </a:ext>
            </a:extLst>
          </p:cNvPr>
          <p:cNvSpPr txBox="1"/>
          <p:nvPr/>
        </p:nvSpPr>
        <p:spPr>
          <a:xfrm>
            <a:off x="10233154" y="5222685"/>
            <a:ext cx="86543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Prostor</a:t>
            </a: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C69B7501-9092-41ED-8B16-8D8851DEA3B8}"/>
              </a:ext>
            </a:extLst>
          </p:cNvPr>
          <p:cNvSpPr txBox="1"/>
          <p:nvPr/>
        </p:nvSpPr>
        <p:spPr>
          <a:xfrm>
            <a:off x="9592882" y="5222685"/>
            <a:ext cx="50847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Čas</a:t>
            </a: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54A4E7B1-AA23-42C5-9F78-142B5B6F04D5}"/>
              </a:ext>
            </a:extLst>
          </p:cNvPr>
          <p:cNvSpPr txBox="1"/>
          <p:nvPr/>
        </p:nvSpPr>
        <p:spPr>
          <a:xfrm>
            <a:off x="2564654" y="5123558"/>
            <a:ext cx="1278620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 err="1"/>
              <a:t>Vícetahové</a:t>
            </a:r>
            <a:r>
              <a:rPr lang="cs-CZ" dirty="0"/>
              <a:t> </a:t>
            </a:r>
          </a:p>
          <a:p>
            <a:r>
              <a:rPr lang="cs-CZ" dirty="0"/>
              <a:t>kombinace</a:t>
            </a: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9D40DB44-609F-4620-8549-B4FFC40E7E5F}"/>
              </a:ext>
            </a:extLst>
          </p:cNvPr>
          <p:cNvSpPr txBox="1"/>
          <p:nvPr/>
        </p:nvSpPr>
        <p:spPr>
          <a:xfrm>
            <a:off x="3933148" y="5123558"/>
            <a:ext cx="1437573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Motivy útoku</a:t>
            </a:r>
          </a:p>
          <a:p>
            <a:r>
              <a:rPr lang="cs-CZ" dirty="0"/>
              <a:t>na krále</a:t>
            </a: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1C8C1E05-14BA-486D-BC97-0DC012B81AA7}"/>
              </a:ext>
            </a:extLst>
          </p:cNvPr>
          <p:cNvSpPr txBox="1"/>
          <p:nvPr/>
        </p:nvSpPr>
        <p:spPr>
          <a:xfrm>
            <a:off x="5909203" y="5132405"/>
            <a:ext cx="2085956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Základní motivy </a:t>
            </a:r>
          </a:p>
          <a:p>
            <a:r>
              <a:rPr lang="cs-CZ" dirty="0"/>
              <a:t>pěšcových koncovek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CDFB9EFC-0CB6-4AE5-A057-91FCCB6ADD88}"/>
              </a:ext>
            </a:extLst>
          </p:cNvPr>
          <p:cNvSpPr txBox="1"/>
          <p:nvPr/>
        </p:nvSpPr>
        <p:spPr>
          <a:xfrm>
            <a:off x="4120442" y="4186188"/>
            <a:ext cx="1738746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Propočet variant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8798A0A9-84C1-410B-BD19-E61D9811E57F}"/>
              </a:ext>
            </a:extLst>
          </p:cNvPr>
          <p:cNvSpPr txBox="1"/>
          <p:nvPr/>
        </p:nvSpPr>
        <p:spPr>
          <a:xfrm>
            <a:off x="7653790" y="4427788"/>
            <a:ext cx="1054006" cy="646331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Věžové</a:t>
            </a:r>
          </a:p>
          <a:p>
            <a:r>
              <a:rPr lang="cs-CZ" dirty="0"/>
              <a:t>koncovky</a:t>
            </a:r>
          </a:p>
        </p:txBody>
      </p:sp>
      <p:sp>
        <p:nvSpPr>
          <p:cNvPr id="31" name="Šipka: nahoru 30">
            <a:extLst>
              <a:ext uri="{FF2B5EF4-FFF2-40B4-BE49-F238E27FC236}">
                <a16:creationId xmlns:a16="http://schemas.microsoft.com/office/drawing/2014/main" id="{DC98D7E3-3907-4FC8-9EFB-E6B0D0C97B45}"/>
              </a:ext>
            </a:extLst>
          </p:cNvPr>
          <p:cNvSpPr/>
          <p:nvPr/>
        </p:nvSpPr>
        <p:spPr>
          <a:xfrm rot="1969403">
            <a:off x="9421470" y="4651159"/>
            <a:ext cx="168868" cy="46301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Šipka: nahoru 31">
            <a:extLst>
              <a:ext uri="{FF2B5EF4-FFF2-40B4-BE49-F238E27FC236}">
                <a16:creationId xmlns:a16="http://schemas.microsoft.com/office/drawing/2014/main" id="{DECF8ED6-2643-43C5-9D00-1AAFCCB0ECEA}"/>
              </a:ext>
            </a:extLst>
          </p:cNvPr>
          <p:cNvSpPr/>
          <p:nvPr/>
        </p:nvSpPr>
        <p:spPr>
          <a:xfrm rot="19139031">
            <a:off x="10377459" y="4662831"/>
            <a:ext cx="180406" cy="46301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Šipka: nahoru 32">
            <a:extLst>
              <a:ext uri="{FF2B5EF4-FFF2-40B4-BE49-F238E27FC236}">
                <a16:creationId xmlns:a16="http://schemas.microsoft.com/office/drawing/2014/main" id="{90DCF1A4-B047-4F42-AB7F-8B811EFCC257}"/>
              </a:ext>
            </a:extLst>
          </p:cNvPr>
          <p:cNvSpPr/>
          <p:nvPr/>
        </p:nvSpPr>
        <p:spPr>
          <a:xfrm rot="20843362">
            <a:off x="9879380" y="4619024"/>
            <a:ext cx="168868" cy="46301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Šipka: nahoru 33">
            <a:extLst>
              <a:ext uri="{FF2B5EF4-FFF2-40B4-BE49-F238E27FC236}">
                <a16:creationId xmlns:a16="http://schemas.microsoft.com/office/drawing/2014/main" id="{5147B689-064B-46ED-ACC2-6BC9DE2AE442}"/>
              </a:ext>
            </a:extLst>
          </p:cNvPr>
          <p:cNvSpPr/>
          <p:nvPr/>
        </p:nvSpPr>
        <p:spPr>
          <a:xfrm rot="18103010">
            <a:off x="5487417" y="4488961"/>
            <a:ext cx="168868" cy="46301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Šipka: nahoru 34">
            <a:extLst>
              <a:ext uri="{FF2B5EF4-FFF2-40B4-BE49-F238E27FC236}">
                <a16:creationId xmlns:a16="http://schemas.microsoft.com/office/drawing/2014/main" id="{07D5016A-A6B1-42AD-A767-F04FEB8B1B48}"/>
              </a:ext>
            </a:extLst>
          </p:cNvPr>
          <p:cNvSpPr/>
          <p:nvPr/>
        </p:nvSpPr>
        <p:spPr>
          <a:xfrm>
            <a:off x="4790847" y="4578574"/>
            <a:ext cx="168868" cy="46301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Šipka: nahoru 35">
            <a:extLst>
              <a:ext uri="{FF2B5EF4-FFF2-40B4-BE49-F238E27FC236}">
                <a16:creationId xmlns:a16="http://schemas.microsoft.com/office/drawing/2014/main" id="{8FD1A719-FF75-4AC4-95C8-9C514FC7191E}"/>
              </a:ext>
            </a:extLst>
          </p:cNvPr>
          <p:cNvSpPr/>
          <p:nvPr/>
        </p:nvSpPr>
        <p:spPr>
          <a:xfrm rot="3896138">
            <a:off x="4150297" y="4541120"/>
            <a:ext cx="168868" cy="46301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Šipka: nahoru 36">
            <a:extLst>
              <a:ext uri="{FF2B5EF4-FFF2-40B4-BE49-F238E27FC236}">
                <a16:creationId xmlns:a16="http://schemas.microsoft.com/office/drawing/2014/main" id="{32FC0FDB-1F70-4B9F-9CC1-4F9DA099DCB9}"/>
              </a:ext>
            </a:extLst>
          </p:cNvPr>
          <p:cNvSpPr/>
          <p:nvPr/>
        </p:nvSpPr>
        <p:spPr>
          <a:xfrm rot="21355068">
            <a:off x="5155473" y="4583167"/>
            <a:ext cx="166496" cy="1183374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Šipka: nahoru 37">
            <a:extLst>
              <a:ext uri="{FF2B5EF4-FFF2-40B4-BE49-F238E27FC236}">
                <a16:creationId xmlns:a16="http://schemas.microsoft.com/office/drawing/2014/main" id="{B88233D5-951D-4A32-B0A6-8EA2C1BAE4FB}"/>
              </a:ext>
            </a:extLst>
          </p:cNvPr>
          <p:cNvSpPr/>
          <p:nvPr/>
        </p:nvSpPr>
        <p:spPr>
          <a:xfrm rot="3218251">
            <a:off x="4121027" y="4443684"/>
            <a:ext cx="166496" cy="1183374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482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1711"/>
    </mc:Choice>
    <mc:Fallback xmlns="">
      <p:transition spd="slow" advTm="411711"/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1370</TotalTime>
  <Words>249</Words>
  <Application>Microsoft Office PowerPoint</Application>
  <PresentationFormat>Širokoúhlá obrazovka</PresentationFormat>
  <Paragraphs>95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Konference trenérů Praha, 12. května 2018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Trenéři 4. třídy</dc:title>
  <dc:creator>Marek Vokáč</dc:creator>
  <cp:lastModifiedBy>Marek Vokáč</cp:lastModifiedBy>
  <cp:revision>73</cp:revision>
  <dcterms:created xsi:type="dcterms:W3CDTF">2018-04-11T12:22:46Z</dcterms:created>
  <dcterms:modified xsi:type="dcterms:W3CDTF">2018-05-12T12:04:43Z</dcterms:modified>
</cp:coreProperties>
</file>